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02" r:id="rId2"/>
    <p:sldId id="304" r:id="rId3"/>
    <p:sldId id="305" r:id="rId4"/>
    <p:sldId id="287" r:id="rId5"/>
    <p:sldId id="306" r:id="rId6"/>
    <p:sldId id="307" r:id="rId7"/>
    <p:sldId id="308" r:id="rId8"/>
    <p:sldId id="309" r:id="rId9"/>
    <p:sldId id="310" r:id="rId10"/>
    <p:sldId id="311" r:id="rId11"/>
    <p:sldId id="312" r:id="rId12"/>
    <p:sldId id="313" r:id="rId13"/>
    <p:sldId id="314" r:id="rId14"/>
    <p:sldId id="315" r:id="rId15"/>
    <p:sldId id="316" r:id="rId16"/>
    <p:sldId id="317" r:id="rId17"/>
    <p:sldId id="272" r:id="rId18"/>
    <p:sldId id="318" r:id="rId19"/>
    <p:sldId id="274" r:id="rId20"/>
    <p:sldId id="319" r:id="rId21"/>
    <p:sldId id="320" r:id="rId22"/>
    <p:sldId id="321" r:id="rId23"/>
    <p:sldId id="322" r:id="rId24"/>
    <p:sldId id="323" r:id="rId25"/>
    <p:sldId id="324" r:id="rId26"/>
    <p:sldId id="325" r:id="rId27"/>
    <p:sldId id="326" r:id="rId28"/>
    <p:sldId id="1454" r:id="rId29"/>
    <p:sldId id="1455" r:id="rId30"/>
    <p:sldId id="1456" r:id="rId31"/>
    <p:sldId id="1457" r:id="rId32"/>
    <p:sldId id="1458" r:id="rId33"/>
    <p:sldId id="1474" r:id="rId34"/>
    <p:sldId id="1459" r:id="rId35"/>
    <p:sldId id="1460" r:id="rId36"/>
    <p:sldId id="298" r:id="rId37"/>
    <p:sldId id="1461" r:id="rId38"/>
    <p:sldId id="1462" r:id="rId39"/>
    <p:sldId id="1463" r:id="rId40"/>
    <p:sldId id="1464" r:id="rId41"/>
    <p:sldId id="1465" r:id="rId42"/>
    <p:sldId id="1466" r:id="rId43"/>
    <p:sldId id="1467" r:id="rId44"/>
    <p:sldId id="1468" r:id="rId45"/>
    <p:sldId id="1469" r:id="rId46"/>
    <p:sldId id="1470" r:id="rId47"/>
    <p:sldId id="1471" r:id="rId48"/>
    <p:sldId id="1472" r:id="rId49"/>
    <p:sldId id="1473" r:id="rId50"/>
    <p:sldId id="303" r:id="rId51"/>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301" r:id="rId65"/>
    <p:sldId id="299" r:id="rId66"/>
    <p:sldId id="300" r:id="rId67"/>
    <p:sldId id="269" r:id="rId68"/>
    <p:sldId id="270" r:id="rId69"/>
    <p:sldId id="271" r:id="rId70"/>
    <p:sldId id="273" r:id="rId71"/>
    <p:sldId id="275" r:id="rId72"/>
    <p:sldId id="276" r:id="rId73"/>
    <p:sldId id="277" r:id="rId74"/>
    <p:sldId id="278" r:id="rId75"/>
    <p:sldId id="279" r:id="rId76"/>
    <p:sldId id="280" r:id="rId77"/>
    <p:sldId id="281" r:id="rId78"/>
    <p:sldId id="283" r:id="rId79"/>
    <p:sldId id="284" r:id="rId80"/>
    <p:sldId id="285" r:id="rId81"/>
    <p:sldId id="286" r:id="rId82"/>
    <p:sldId id="288" r:id="rId83"/>
    <p:sldId id="289" r:id="rId84"/>
    <p:sldId id="290" r:id="rId85"/>
    <p:sldId id="291" r:id="rId86"/>
    <p:sldId id="292" r:id="rId87"/>
    <p:sldId id="294" r:id="rId88"/>
    <p:sldId id="295" r:id="rId89"/>
    <p:sldId id="296" r:id="rId90"/>
    <p:sldId id="297"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0BEA3D-63AF-4D45-8720-2BEC8CA75B1E}" v="15" dt="2025-05-09T19:24:55.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9" autoAdjust="0"/>
    <p:restoredTop sz="94660"/>
  </p:normalViewPr>
  <p:slideViewPr>
    <p:cSldViewPr snapToGrid="0">
      <p:cViewPr varScale="1">
        <p:scale>
          <a:sx n="105" d="100"/>
          <a:sy n="105"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D61AFEA4-E4D2-48CC-92FF-5FB34F23EB32}"/>
    <pc:docChg chg="modSld">
      <pc:chgData name="Lines, Todd" userId="afaf7c3a-e8aa-4568-882a-02ad8f9e19b0" providerId="ADAL" clId="{D61AFEA4-E4D2-48CC-92FF-5FB34F23EB32}" dt="2019-05-23T19:38:23.721" v="0"/>
      <pc:docMkLst>
        <pc:docMk/>
      </pc:docMkLst>
      <pc:sldChg chg="delSp">
        <pc:chgData name="Lines, Todd" userId="afaf7c3a-e8aa-4568-882a-02ad8f9e19b0" providerId="ADAL" clId="{D61AFEA4-E4D2-48CC-92FF-5FB34F23EB32}" dt="2019-05-23T19:38:23.721" v="0"/>
        <pc:sldMkLst>
          <pc:docMk/>
          <pc:sldMk cId="1415678619" sldId="299"/>
        </pc:sldMkLst>
      </pc:sldChg>
    </pc:docChg>
  </pc:docChgLst>
  <pc:docChgLst>
    <pc:chgData name="Lines, Todd" userId="afaf7c3a-e8aa-4568-882a-02ad8f9e19b0" providerId="ADAL" clId="{410BEA3D-63AF-4D45-8720-2BEC8CA75B1E}"/>
    <pc:docChg chg="undo custSel addSld modSld">
      <pc:chgData name="Lines, Todd" userId="afaf7c3a-e8aa-4568-882a-02ad8f9e19b0" providerId="ADAL" clId="{410BEA3D-63AF-4D45-8720-2BEC8CA75B1E}" dt="2025-05-09T19:25:01.624" v="150" actId="21"/>
      <pc:docMkLst>
        <pc:docMk/>
      </pc:docMkLst>
      <pc:sldChg chg="add">
        <pc:chgData name="Lines, Todd" userId="afaf7c3a-e8aa-4568-882a-02ad8f9e19b0" providerId="ADAL" clId="{410BEA3D-63AF-4D45-8720-2BEC8CA75B1E}" dt="2025-04-30T21:25:06.348" v="16"/>
        <pc:sldMkLst>
          <pc:docMk/>
          <pc:sldMk cId="0" sldId="272"/>
        </pc:sldMkLst>
      </pc:sldChg>
      <pc:sldChg chg="add">
        <pc:chgData name="Lines, Todd" userId="afaf7c3a-e8aa-4568-882a-02ad8f9e19b0" providerId="ADAL" clId="{410BEA3D-63AF-4D45-8720-2BEC8CA75B1E}" dt="2025-04-30T21:25:06.348" v="16"/>
        <pc:sldMkLst>
          <pc:docMk/>
          <pc:sldMk cId="0" sldId="274"/>
        </pc:sldMkLst>
      </pc:sldChg>
      <pc:sldChg chg="add">
        <pc:chgData name="Lines, Todd" userId="afaf7c3a-e8aa-4568-882a-02ad8f9e19b0" providerId="ADAL" clId="{410BEA3D-63AF-4D45-8720-2BEC8CA75B1E}" dt="2025-04-30T21:25:06.348" v="16"/>
        <pc:sldMkLst>
          <pc:docMk/>
          <pc:sldMk cId="1903771905" sldId="287"/>
        </pc:sldMkLst>
      </pc:sldChg>
      <pc:sldChg chg="add">
        <pc:chgData name="Lines, Todd" userId="afaf7c3a-e8aa-4568-882a-02ad8f9e19b0" providerId="ADAL" clId="{410BEA3D-63AF-4D45-8720-2BEC8CA75B1E}" dt="2025-04-30T21:29:38.194" v="26"/>
        <pc:sldMkLst>
          <pc:docMk/>
          <pc:sldMk cId="2409704130" sldId="298"/>
        </pc:sldMkLst>
      </pc:sldChg>
      <pc:sldChg chg="modSp new mod">
        <pc:chgData name="Lines, Todd" userId="afaf7c3a-e8aa-4568-882a-02ad8f9e19b0" providerId="ADAL" clId="{410BEA3D-63AF-4D45-8720-2BEC8CA75B1E}" dt="2025-04-30T21:24:15.254" v="10" actId="20577"/>
        <pc:sldMkLst>
          <pc:docMk/>
          <pc:sldMk cId="1572566239" sldId="302"/>
        </pc:sldMkLst>
        <pc:spChg chg="mod">
          <ac:chgData name="Lines, Todd" userId="afaf7c3a-e8aa-4568-882a-02ad8f9e19b0" providerId="ADAL" clId="{410BEA3D-63AF-4D45-8720-2BEC8CA75B1E}" dt="2025-04-30T21:24:15.254" v="10" actId="20577"/>
          <ac:spMkLst>
            <pc:docMk/>
            <pc:sldMk cId="1572566239" sldId="302"/>
            <ac:spMk id="2" creationId="{13C77790-090C-D567-D973-9AD18ABC434D}"/>
          </ac:spMkLst>
        </pc:spChg>
      </pc:sldChg>
      <pc:sldChg chg="addSp delSp modSp new mod modClrScheme chgLayout">
        <pc:chgData name="Lines, Todd" userId="afaf7c3a-e8aa-4568-882a-02ad8f9e19b0" providerId="ADAL" clId="{410BEA3D-63AF-4D45-8720-2BEC8CA75B1E}" dt="2025-04-30T21:24:24.334" v="15" actId="20577"/>
        <pc:sldMkLst>
          <pc:docMk/>
          <pc:sldMk cId="3170595719" sldId="303"/>
        </pc:sldMkLst>
        <pc:spChg chg="add mod ord">
          <ac:chgData name="Lines, Todd" userId="afaf7c3a-e8aa-4568-882a-02ad8f9e19b0" providerId="ADAL" clId="{410BEA3D-63AF-4D45-8720-2BEC8CA75B1E}" dt="2025-04-30T21:24:24.334" v="15" actId="20577"/>
          <ac:spMkLst>
            <pc:docMk/>
            <pc:sldMk cId="3170595719" sldId="303"/>
            <ac:spMk id="4" creationId="{F15F484C-BF75-3724-42FE-EFC5FB76324C}"/>
          </ac:spMkLst>
        </pc:spChg>
        <pc:spChg chg="add mod ord">
          <ac:chgData name="Lines, Todd" userId="afaf7c3a-e8aa-4568-882a-02ad8f9e19b0" providerId="ADAL" clId="{410BEA3D-63AF-4D45-8720-2BEC8CA75B1E}" dt="2025-04-30T21:24:21.427" v="12" actId="700"/>
          <ac:spMkLst>
            <pc:docMk/>
            <pc:sldMk cId="3170595719" sldId="303"/>
            <ac:spMk id="5" creationId="{E9E6A677-786F-B8EB-A422-4FF4897A6A6E}"/>
          </ac:spMkLst>
        </pc:spChg>
      </pc:sldChg>
      <pc:sldChg chg="add">
        <pc:chgData name="Lines, Todd" userId="afaf7c3a-e8aa-4568-882a-02ad8f9e19b0" providerId="ADAL" clId="{410BEA3D-63AF-4D45-8720-2BEC8CA75B1E}" dt="2025-04-30T21:25:06.348" v="16"/>
        <pc:sldMkLst>
          <pc:docMk/>
          <pc:sldMk cId="2525812007" sldId="304"/>
        </pc:sldMkLst>
      </pc:sldChg>
      <pc:sldChg chg="add">
        <pc:chgData name="Lines, Todd" userId="afaf7c3a-e8aa-4568-882a-02ad8f9e19b0" providerId="ADAL" clId="{410BEA3D-63AF-4D45-8720-2BEC8CA75B1E}" dt="2025-04-30T21:25:06.348" v="16"/>
        <pc:sldMkLst>
          <pc:docMk/>
          <pc:sldMk cId="2321507572" sldId="305"/>
        </pc:sldMkLst>
      </pc:sldChg>
      <pc:sldChg chg="modSp add mod">
        <pc:chgData name="Lines, Todd" userId="afaf7c3a-e8aa-4568-882a-02ad8f9e19b0" providerId="ADAL" clId="{410BEA3D-63AF-4D45-8720-2BEC8CA75B1E}" dt="2025-05-09T18:57:31.204" v="130" actId="20577"/>
        <pc:sldMkLst>
          <pc:docMk/>
          <pc:sldMk cId="856326187" sldId="306"/>
        </pc:sldMkLst>
        <pc:spChg chg="mod">
          <ac:chgData name="Lines, Todd" userId="afaf7c3a-e8aa-4568-882a-02ad8f9e19b0" providerId="ADAL" clId="{410BEA3D-63AF-4D45-8720-2BEC8CA75B1E}" dt="2025-05-09T18:57:31.204" v="130" actId="20577"/>
          <ac:spMkLst>
            <pc:docMk/>
            <pc:sldMk cId="856326187" sldId="306"/>
            <ac:spMk id="149508" creationId="{00000000-0000-0000-0000-000000000000}"/>
          </ac:spMkLst>
        </pc:spChg>
      </pc:sldChg>
      <pc:sldChg chg="add">
        <pc:chgData name="Lines, Todd" userId="afaf7c3a-e8aa-4568-882a-02ad8f9e19b0" providerId="ADAL" clId="{410BEA3D-63AF-4D45-8720-2BEC8CA75B1E}" dt="2025-04-30T21:25:06.348" v="16"/>
        <pc:sldMkLst>
          <pc:docMk/>
          <pc:sldMk cId="0" sldId="307"/>
        </pc:sldMkLst>
      </pc:sldChg>
      <pc:sldChg chg="add">
        <pc:chgData name="Lines, Todd" userId="afaf7c3a-e8aa-4568-882a-02ad8f9e19b0" providerId="ADAL" clId="{410BEA3D-63AF-4D45-8720-2BEC8CA75B1E}" dt="2025-04-30T21:25:06.348" v="16"/>
        <pc:sldMkLst>
          <pc:docMk/>
          <pc:sldMk cId="0" sldId="308"/>
        </pc:sldMkLst>
      </pc:sldChg>
      <pc:sldChg chg="add">
        <pc:chgData name="Lines, Todd" userId="afaf7c3a-e8aa-4568-882a-02ad8f9e19b0" providerId="ADAL" clId="{410BEA3D-63AF-4D45-8720-2BEC8CA75B1E}" dt="2025-04-30T21:25:06.348" v="16"/>
        <pc:sldMkLst>
          <pc:docMk/>
          <pc:sldMk cId="0" sldId="309"/>
        </pc:sldMkLst>
      </pc:sldChg>
      <pc:sldChg chg="add">
        <pc:chgData name="Lines, Todd" userId="afaf7c3a-e8aa-4568-882a-02ad8f9e19b0" providerId="ADAL" clId="{410BEA3D-63AF-4D45-8720-2BEC8CA75B1E}" dt="2025-04-30T21:25:06.348" v="16"/>
        <pc:sldMkLst>
          <pc:docMk/>
          <pc:sldMk cId="0" sldId="310"/>
        </pc:sldMkLst>
      </pc:sldChg>
      <pc:sldChg chg="modSp add mod">
        <pc:chgData name="Lines, Todd" userId="afaf7c3a-e8aa-4568-882a-02ad8f9e19b0" providerId="ADAL" clId="{410BEA3D-63AF-4D45-8720-2BEC8CA75B1E}" dt="2025-04-30T21:25:06.419" v="17" actId="27636"/>
        <pc:sldMkLst>
          <pc:docMk/>
          <pc:sldMk cId="0" sldId="311"/>
        </pc:sldMkLst>
        <pc:spChg chg="mod">
          <ac:chgData name="Lines, Todd" userId="afaf7c3a-e8aa-4568-882a-02ad8f9e19b0" providerId="ADAL" clId="{410BEA3D-63AF-4D45-8720-2BEC8CA75B1E}" dt="2025-04-30T21:25:06.419" v="17" actId="27636"/>
          <ac:spMkLst>
            <pc:docMk/>
            <pc:sldMk cId="0" sldId="311"/>
            <ac:spMk id="87043" creationId="{00000000-0000-0000-0000-000000000000}"/>
          </ac:spMkLst>
        </pc:spChg>
      </pc:sldChg>
      <pc:sldChg chg="add">
        <pc:chgData name="Lines, Todd" userId="afaf7c3a-e8aa-4568-882a-02ad8f9e19b0" providerId="ADAL" clId="{410BEA3D-63AF-4D45-8720-2BEC8CA75B1E}" dt="2025-04-30T21:25:06.348" v="16"/>
        <pc:sldMkLst>
          <pc:docMk/>
          <pc:sldMk cId="0" sldId="312"/>
        </pc:sldMkLst>
      </pc:sldChg>
      <pc:sldChg chg="add">
        <pc:chgData name="Lines, Todd" userId="afaf7c3a-e8aa-4568-882a-02ad8f9e19b0" providerId="ADAL" clId="{410BEA3D-63AF-4D45-8720-2BEC8CA75B1E}" dt="2025-04-30T21:25:06.348" v="16"/>
        <pc:sldMkLst>
          <pc:docMk/>
          <pc:sldMk cId="0" sldId="313"/>
        </pc:sldMkLst>
      </pc:sldChg>
      <pc:sldChg chg="add">
        <pc:chgData name="Lines, Todd" userId="afaf7c3a-e8aa-4568-882a-02ad8f9e19b0" providerId="ADAL" clId="{410BEA3D-63AF-4D45-8720-2BEC8CA75B1E}" dt="2025-04-30T21:25:06.348" v="16"/>
        <pc:sldMkLst>
          <pc:docMk/>
          <pc:sldMk cId="0" sldId="314"/>
        </pc:sldMkLst>
      </pc:sldChg>
      <pc:sldChg chg="add">
        <pc:chgData name="Lines, Todd" userId="afaf7c3a-e8aa-4568-882a-02ad8f9e19b0" providerId="ADAL" clId="{410BEA3D-63AF-4D45-8720-2BEC8CA75B1E}" dt="2025-04-30T21:25:06.348" v="16"/>
        <pc:sldMkLst>
          <pc:docMk/>
          <pc:sldMk cId="0" sldId="315"/>
        </pc:sldMkLst>
      </pc:sldChg>
      <pc:sldChg chg="add">
        <pc:chgData name="Lines, Todd" userId="afaf7c3a-e8aa-4568-882a-02ad8f9e19b0" providerId="ADAL" clId="{410BEA3D-63AF-4D45-8720-2BEC8CA75B1E}" dt="2025-04-30T21:25:06.348" v="16"/>
        <pc:sldMkLst>
          <pc:docMk/>
          <pc:sldMk cId="0" sldId="316"/>
        </pc:sldMkLst>
      </pc:sldChg>
      <pc:sldChg chg="add">
        <pc:chgData name="Lines, Todd" userId="afaf7c3a-e8aa-4568-882a-02ad8f9e19b0" providerId="ADAL" clId="{410BEA3D-63AF-4D45-8720-2BEC8CA75B1E}" dt="2025-04-30T21:25:06.348" v="16"/>
        <pc:sldMkLst>
          <pc:docMk/>
          <pc:sldMk cId="0" sldId="317"/>
        </pc:sldMkLst>
      </pc:sldChg>
      <pc:sldChg chg="add">
        <pc:chgData name="Lines, Todd" userId="afaf7c3a-e8aa-4568-882a-02ad8f9e19b0" providerId="ADAL" clId="{410BEA3D-63AF-4D45-8720-2BEC8CA75B1E}" dt="2025-04-30T21:25:06.348" v="16"/>
        <pc:sldMkLst>
          <pc:docMk/>
          <pc:sldMk cId="0" sldId="318"/>
        </pc:sldMkLst>
      </pc:sldChg>
      <pc:sldChg chg="add">
        <pc:chgData name="Lines, Todd" userId="afaf7c3a-e8aa-4568-882a-02ad8f9e19b0" providerId="ADAL" clId="{410BEA3D-63AF-4D45-8720-2BEC8CA75B1E}" dt="2025-04-30T21:25:06.348" v="16"/>
        <pc:sldMkLst>
          <pc:docMk/>
          <pc:sldMk cId="0" sldId="319"/>
        </pc:sldMkLst>
      </pc:sldChg>
      <pc:sldChg chg="add">
        <pc:chgData name="Lines, Todd" userId="afaf7c3a-e8aa-4568-882a-02ad8f9e19b0" providerId="ADAL" clId="{410BEA3D-63AF-4D45-8720-2BEC8CA75B1E}" dt="2025-04-30T21:25:06.348" v="16"/>
        <pc:sldMkLst>
          <pc:docMk/>
          <pc:sldMk cId="0" sldId="320"/>
        </pc:sldMkLst>
      </pc:sldChg>
      <pc:sldChg chg="add">
        <pc:chgData name="Lines, Todd" userId="afaf7c3a-e8aa-4568-882a-02ad8f9e19b0" providerId="ADAL" clId="{410BEA3D-63AF-4D45-8720-2BEC8CA75B1E}" dt="2025-04-30T21:25:06.348" v="16"/>
        <pc:sldMkLst>
          <pc:docMk/>
          <pc:sldMk cId="0" sldId="321"/>
        </pc:sldMkLst>
      </pc:sldChg>
      <pc:sldChg chg="add">
        <pc:chgData name="Lines, Todd" userId="afaf7c3a-e8aa-4568-882a-02ad8f9e19b0" providerId="ADAL" clId="{410BEA3D-63AF-4D45-8720-2BEC8CA75B1E}" dt="2025-04-30T21:25:06.348" v="16"/>
        <pc:sldMkLst>
          <pc:docMk/>
          <pc:sldMk cId="0" sldId="322"/>
        </pc:sldMkLst>
      </pc:sldChg>
      <pc:sldChg chg="add">
        <pc:chgData name="Lines, Todd" userId="afaf7c3a-e8aa-4568-882a-02ad8f9e19b0" providerId="ADAL" clId="{410BEA3D-63AF-4D45-8720-2BEC8CA75B1E}" dt="2025-04-30T21:25:06.348" v="16"/>
        <pc:sldMkLst>
          <pc:docMk/>
          <pc:sldMk cId="0" sldId="323"/>
        </pc:sldMkLst>
      </pc:sldChg>
      <pc:sldChg chg="addSp delSp modSp new mod">
        <pc:chgData name="Lines, Todd" userId="afaf7c3a-e8aa-4568-882a-02ad8f9e19b0" providerId="ADAL" clId="{410BEA3D-63AF-4D45-8720-2BEC8CA75B1E}" dt="2025-04-30T21:28:33.008" v="25" actId="1076"/>
        <pc:sldMkLst>
          <pc:docMk/>
          <pc:sldMk cId="2737840318" sldId="324"/>
        </pc:sldMkLst>
        <pc:picChg chg="add mod">
          <ac:chgData name="Lines, Todd" userId="afaf7c3a-e8aa-4568-882a-02ad8f9e19b0" providerId="ADAL" clId="{410BEA3D-63AF-4D45-8720-2BEC8CA75B1E}" dt="2025-04-30T21:28:33.008" v="25" actId="1076"/>
          <ac:picMkLst>
            <pc:docMk/>
            <pc:sldMk cId="2737840318" sldId="324"/>
            <ac:picMk id="5" creationId="{3EFF0EDF-0610-BF0B-DB2F-73365FC1FC4C}"/>
          </ac:picMkLst>
        </pc:picChg>
      </pc:sldChg>
      <pc:sldChg chg="add">
        <pc:chgData name="Lines, Todd" userId="afaf7c3a-e8aa-4568-882a-02ad8f9e19b0" providerId="ADAL" clId="{410BEA3D-63AF-4D45-8720-2BEC8CA75B1E}" dt="2025-04-30T21:29:38.194" v="26"/>
        <pc:sldMkLst>
          <pc:docMk/>
          <pc:sldMk cId="1645093065" sldId="325"/>
        </pc:sldMkLst>
      </pc:sldChg>
      <pc:sldChg chg="add">
        <pc:chgData name="Lines, Todd" userId="afaf7c3a-e8aa-4568-882a-02ad8f9e19b0" providerId="ADAL" clId="{410BEA3D-63AF-4D45-8720-2BEC8CA75B1E}" dt="2025-04-30T21:29:38.194" v="26"/>
        <pc:sldMkLst>
          <pc:docMk/>
          <pc:sldMk cId="2252365894" sldId="326"/>
        </pc:sldMkLst>
      </pc:sldChg>
      <pc:sldChg chg="add">
        <pc:chgData name="Lines, Todd" userId="afaf7c3a-e8aa-4568-882a-02ad8f9e19b0" providerId="ADAL" clId="{410BEA3D-63AF-4D45-8720-2BEC8CA75B1E}" dt="2025-04-30T21:29:38.194" v="26"/>
        <pc:sldMkLst>
          <pc:docMk/>
          <pc:sldMk cId="0" sldId="1454"/>
        </pc:sldMkLst>
      </pc:sldChg>
      <pc:sldChg chg="add">
        <pc:chgData name="Lines, Todd" userId="afaf7c3a-e8aa-4568-882a-02ad8f9e19b0" providerId="ADAL" clId="{410BEA3D-63AF-4D45-8720-2BEC8CA75B1E}" dt="2025-04-30T21:29:38.194" v="26"/>
        <pc:sldMkLst>
          <pc:docMk/>
          <pc:sldMk cId="0" sldId="1455"/>
        </pc:sldMkLst>
      </pc:sldChg>
      <pc:sldChg chg="add">
        <pc:chgData name="Lines, Todd" userId="afaf7c3a-e8aa-4568-882a-02ad8f9e19b0" providerId="ADAL" clId="{410BEA3D-63AF-4D45-8720-2BEC8CA75B1E}" dt="2025-04-30T21:29:38.194" v="26"/>
        <pc:sldMkLst>
          <pc:docMk/>
          <pc:sldMk cId="0" sldId="1456"/>
        </pc:sldMkLst>
      </pc:sldChg>
      <pc:sldChg chg="delSp modSp add mod">
        <pc:chgData name="Lines, Todd" userId="afaf7c3a-e8aa-4568-882a-02ad8f9e19b0" providerId="ADAL" clId="{410BEA3D-63AF-4D45-8720-2BEC8CA75B1E}" dt="2025-05-09T19:18:48.922" v="134" actId="21"/>
        <pc:sldMkLst>
          <pc:docMk/>
          <pc:sldMk cId="0" sldId="1457"/>
        </pc:sldMkLst>
        <pc:picChg chg="del mod">
          <ac:chgData name="Lines, Todd" userId="afaf7c3a-e8aa-4568-882a-02ad8f9e19b0" providerId="ADAL" clId="{410BEA3D-63AF-4D45-8720-2BEC8CA75B1E}" dt="2025-05-09T19:18:33.850" v="132" actId="478"/>
          <ac:picMkLst>
            <pc:docMk/>
            <pc:sldMk cId="0" sldId="1457"/>
            <ac:picMk id="4" creationId="{4A4B6936-BE55-D267-0A4D-F5496E4D0263}"/>
          </ac:picMkLst>
        </pc:picChg>
        <pc:picChg chg="del mod">
          <ac:chgData name="Lines, Todd" userId="afaf7c3a-e8aa-4568-882a-02ad8f9e19b0" providerId="ADAL" clId="{410BEA3D-63AF-4D45-8720-2BEC8CA75B1E}" dt="2025-05-09T19:18:48.922" v="134" actId="21"/>
          <ac:picMkLst>
            <pc:docMk/>
            <pc:sldMk cId="0" sldId="1457"/>
            <ac:picMk id="5" creationId="{27BF26E7-E52B-36AD-7DE7-6EBE16EE3E9B}"/>
          </ac:picMkLst>
        </pc:picChg>
      </pc:sldChg>
      <pc:sldChg chg="add">
        <pc:chgData name="Lines, Todd" userId="afaf7c3a-e8aa-4568-882a-02ad8f9e19b0" providerId="ADAL" clId="{410BEA3D-63AF-4D45-8720-2BEC8CA75B1E}" dt="2025-04-30T21:29:38.194" v="26"/>
        <pc:sldMkLst>
          <pc:docMk/>
          <pc:sldMk cId="2699387139" sldId="1458"/>
        </pc:sldMkLst>
      </pc:sldChg>
      <pc:sldChg chg="add">
        <pc:chgData name="Lines, Todd" userId="afaf7c3a-e8aa-4568-882a-02ad8f9e19b0" providerId="ADAL" clId="{410BEA3D-63AF-4D45-8720-2BEC8CA75B1E}" dt="2025-04-30T21:29:38.194" v="26"/>
        <pc:sldMkLst>
          <pc:docMk/>
          <pc:sldMk cId="0" sldId="1459"/>
        </pc:sldMkLst>
      </pc:sldChg>
      <pc:sldChg chg="add">
        <pc:chgData name="Lines, Todd" userId="afaf7c3a-e8aa-4568-882a-02ad8f9e19b0" providerId="ADAL" clId="{410BEA3D-63AF-4D45-8720-2BEC8CA75B1E}" dt="2025-04-30T21:29:38.194" v="26"/>
        <pc:sldMkLst>
          <pc:docMk/>
          <pc:sldMk cId="0" sldId="1460"/>
        </pc:sldMkLst>
      </pc:sldChg>
      <pc:sldChg chg="addSp delSp modSp add mod">
        <pc:chgData name="Lines, Todd" userId="afaf7c3a-e8aa-4568-882a-02ad8f9e19b0" providerId="ADAL" clId="{410BEA3D-63AF-4D45-8720-2BEC8CA75B1E}" dt="2025-04-30T21:34:38.319" v="125" actId="478"/>
        <pc:sldMkLst>
          <pc:docMk/>
          <pc:sldMk cId="2934368912" sldId="1461"/>
        </pc:sldMkLst>
        <pc:spChg chg="add mod ord">
          <ac:chgData name="Lines, Todd" userId="afaf7c3a-e8aa-4568-882a-02ad8f9e19b0" providerId="ADAL" clId="{410BEA3D-63AF-4D45-8720-2BEC8CA75B1E}" dt="2025-04-30T21:33:01.078" v="96" actId="1037"/>
          <ac:spMkLst>
            <pc:docMk/>
            <pc:sldMk cId="2934368912" sldId="1461"/>
            <ac:spMk id="3" creationId="{768BA81E-E311-4862-76F8-F543481B3149}"/>
          </ac:spMkLst>
        </pc:spChg>
        <pc:spChg chg="add mod ord">
          <ac:chgData name="Lines, Todd" userId="afaf7c3a-e8aa-4568-882a-02ad8f9e19b0" providerId="ADAL" clId="{410BEA3D-63AF-4D45-8720-2BEC8CA75B1E}" dt="2025-04-30T21:34:34.041" v="122" actId="1076"/>
          <ac:spMkLst>
            <pc:docMk/>
            <pc:sldMk cId="2934368912" sldId="1461"/>
            <ac:spMk id="4" creationId="{E81C1B67-66EB-38B2-AB39-9441319784A5}"/>
          </ac:spMkLst>
        </pc:spChg>
        <pc:spChg chg="add mod ord">
          <ac:chgData name="Lines, Todd" userId="afaf7c3a-e8aa-4568-882a-02ad8f9e19b0" providerId="ADAL" clId="{410BEA3D-63AF-4D45-8720-2BEC8CA75B1E}" dt="2025-04-30T21:33:21.357" v="103" actId="167"/>
          <ac:spMkLst>
            <pc:docMk/>
            <pc:sldMk cId="2934368912" sldId="1461"/>
            <ac:spMk id="5" creationId="{C77267A5-A00D-4CD4-1AE2-C9DF84889D16}"/>
          </ac:spMkLst>
        </pc:spChg>
        <pc:spChg chg="mod topLvl">
          <ac:chgData name="Lines, Todd" userId="afaf7c3a-e8aa-4568-882a-02ad8f9e19b0" providerId="ADAL" clId="{410BEA3D-63AF-4D45-8720-2BEC8CA75B1E}" dt="2025-04-30T21:32:35.311" v="81" actId="1076"/>
          <ac:spMkLst>
            <pc:docMk/>
            <pc:sldMk cId="2934368912" sldId="1461"/>
            <ac:spMk id="155654" creationId="{00000000-0000-0000-0000-000000000000}"/>
          </ac:spMkLst>
        </pc:spChg>
        <pc:spChg chg="mod topLvl">
          <ac:chgData name="Lines, Todd" userId="afaf7c3a-e8aa-4568-882a-02ad8f9e19b0" providerId="ADAL" clId="{410BEA3D-63AF-4D45-8720-2BEC8CA75B1E}" dt="2025-04-30T21:34:10.378" v="110" actId="1076"/>
          <ac:spMkLst>
            <pc:docMk/>
            <pc:sldMk cId="2934368912" sldId="1461"/>
            <ac:spMk id="155655" creationId="{00000000-0000-0000-0000-000000000000}"/>
          </ac:spMkLst>
        </pc:spChg>
        <pc:spChg chg="mod">
          <ac:chgData name="Lines, Todd" userId="afaf7c3a-e8aa-4568-882a-02ad8f9e19b0" providerId="ADAL" clId="{410BEA3D-63AF-4D45-8720-2BEC8CA75B1E}" dt="2025-04-30T21:32:08.775" v="73" actId="1076"/>
          <ac:spMkLst>
            <pc:docMk/>
            <pc:sldMk cId="2934368912" sldId="1461"/>
            <ac:spMk id="155656" creationId="{00000000-0000-0000-0000-000000000000}"/>
          </ac:spMkLst>
        </pc:spChg>
        <pc:spChg chg="mod topLvl">
          <ac:chgData name="Lines, Todd" userId="afaf7c3a-e8aa-4568-882a-02ad8f9e19b0" providerId="ADAL" clId="{410BEA3D-63AF-4D45-8720-2BEC8CA75B1E}" dt="2025-04-30T21:34:22.216" v="121" actId="1037"/>
          <ac:spMkLst>
            <pc:docMk/>
            <pc:sldMk cId="2934368912" sldId="1461"/>
            <ac:spMk id="155657" creationId="{00000000-0000-0000-0000-000000000000}"/>
          </ac:spMkLst>
        </pc:spChg>
        <pc:spChg chg="mod topLvl">
          <ac:chgData name="Lines, Todd" userId="afaf7c3a-e8aa-4568-882a-02ad8f9e19b0" providerId="ADAL" clId="{410BEA3D-63AF-4D45-8720-2BEC8CA75B1E}" dt="2025-04-30T21:32:14.037" v="75" actId="1035"/>
          <ac:spMkLst>
            <pc:docMk/>
            <pc:sldMk cId="2934368912" sldId="1461"/>
            <ac:spMk id="155660" creationId="{00000000-0000-0000-0000-000000000000}"/>
          </ac:spMkLst>
        </pc:spChg>
        <pc:spChg chg="mod topLvl">
          <ac:chgData name="Lines, Todd" userId="afaf7c3a-e8aa-4568-882a-02ad8f9e19b0" providerId="ADAL" clId="{410BEA3D-63AF-4D45-8720-2BEC8CA75B1E}" dt="2025-04-30T21:34:10.378" v="110" actId="1076"/>
          <ac:spMkLst>
            <pc:docMk/>
            <pc:sldMk cId="2934368912" sldId="1461"/>
            <ac:spMk id="155661" creationId="{00000000-0000-0000-0000-000000000000}"/>
          </ac:spMkLst>
        </pc:spChg>
        <pc:spChg chg="mod topLvl">
          <ac:chgData name="Lines, Todd" userId="afaf7c3a-e8aa-4568-882a-02ad8f9e19b0" providerId="ADAL" clId="{410BEA3D-63AF-4D45-8720-2BEC8CA75B1E}" dt="2025-04-30T21:31:12.951" v="53" actId="165"/>
          <ac:spMkLst>
            <pc:docMk/>
            <pc:sldMk cId="2934368912" sldId="1461"/>
            <ac:spMk id="155662" creationId="{00000000-0000-0000-0000-000000000000}"/>
          </ac:spMkLst>
        </pc:spChg>
        <pc:spChg chg="mod">
          <ac:chgData name="Lines, Todd" userId="afaf7c3a-e8aa-4568-882a-02ad8f9e19b0" providerId="ADAL" clId="{410BEA3D-63AF-4D45-8720-2BEC8CA75B1E}" dt="2025-04-30T21:34:22.216" v="121" actId="1037"/>
          <ac:spMkLst>
            <pc:docMk/>
            <pc:sldMk cId="2934368912" sldId="1461"/>
            <ac:spMk id="155663" creationId="{00000000-0000-0000-0000-000000000000}"/>
          </ac:spMkLst>
        </pc:spChg>
        <pc:spChg chg="mod">
          <ac:chgData name="Lines, Todd" userId="afaf7c3a-e8aa-4568-882a-02ad8f9e19b0" providerId="ADAL" clId="{410BEA3D-63AF-4D45-8720-2BEC8CA75B1E}" dt="2025-04-30T21:34:34.041" v="122" actId="1076"/>
          <ac:spMkLst>
            <pc:docMk/>
            <pc:sldMk cId="2934368912" sldId="1461"/>
            <ac:spMk id="155664" creationId="{00000000-0000-0000-0000-000000000000}"/>
          </ac:spMkLst>
        </pc:spChg>
        <pc:spChg chg="mod topLvl">
          <ac:chgData name="Lines, Todd" userId="afaf7c3a-e8aa-4568-882a-02ad8f9e19b0" providerId="ADAL" clId="{410BEA3D-63AF-4D45-8720-2BEC8CA75B1E}" dt="2025-04-30T21:31:12.951" v="53" actId="165"/>
          <ac:spMkLst>
            <pc:docMk/>
            <pc:sldMk cId="2934368912" sldId="1461"/>
            <ac:spMk id="155665" creationId="{00000000-0000-0000-0000-000000000000}"/>
          </ac:spMkLst>
        </pc:spChg>
        <pc:spChg chg="mod">
          <ac:chgData name="Lines, Todd" userId="afaf7c3a-e8aa-4568-882a-02ad8f9e19b0" providerId="ADAL" clId="{410BEA3D-63AF-4D45-8720-2BEC8CA75B1E}" dt="2025-04-30T21:31:22.563" v="56" actId="1076"/>
          <ac:spMkLst>
            <pc:docMk/>
            <pc:sldMk cId="2934368912" sldId="1461"/>
            <ac:spMk id="155666" creationId="{00000000-0000-0000-0000-000000000000}"/>
          </ac:spMkLst>
        </pc:spChg>
        <pc:spChg chg="mod">
          <ac:chgData name="Lines, Todd" userId="afaf7c3a-e8aa-4568-882a-02ad8f9e19b0" providerId="ADAL" clId="{410BEA3D-63AF-4D45-8720-2BEC8CA75B1E}" dt="2025-04-30T21:30:29.939" v="33" actId="404"/>
          <ac:spMkLst>
            <pc:docMk/>
            <pc:sldMk cId="2934368912" sldId="1461"/>
            <ac:spMk id="442371" creationId="{00000000-0000-0000-0000-000000000000}"/>
          </ac:spMkLst>
        </pc:spChg>
      </pc:sldChg>
      <pc:sldChg chg="add">
        <pc:chgData name="Lines, Todd" userId="afaf7c3a-e8aa-4568-882a-02ad8f9e19b0" providerId="ADAL" clId="{410BEA3D-63AF-4D45-8720-2BEC8CA75B1E}" dt="2025-04-30T21:29:38.194" v="26"/>
        <pc:sldMkLst>
          <pc:docMk/>
          <pc:sldMk cId="1619683466" sldId="1462"/>
        </pc:sldMkLst>
      </pc:sldChg>
      <pc:sldChg chg="add">
        <pc:chgData name="Lines, Todd" userId="afaf7c3a-e8aa-4568-882a-02ad8f9e19b0" providerId="ADAL" clId="{410BEA3D-63AF-4D45-8720-2BEC8CA75B1E}" dt="2025-04-30T21:29:38.194" v="26"/>
        <pc:sldMkLst>
          <pc:docMk/>
          <pc:sldMk cId="2355989043" sldId="1463"/>
        </pc:sldMkLst>
      </pc:sldChg>
      <pc:sldChg chg="add">
        <pc:chgData name="Lines, Todd" userId="afaf7c3a-e8aa-4568-882a-02ad8f9e19b0" providerId="ADAL" clId="{410BEA3D-63AF-4D45-8720-2BEC8CA75B1E}" dt="2025-04-30T21:29:38.194" v="26"/>
        <pc:sldMkLst>
          <pc:docMk/>
          <pc:sldMk cId="0" sldId="1464"/>
        </pc:sldMkLst>
      </pc:sldChg>
      <pc:sldChg chg="addSp delSp modSp add mod">
        <pc:chgData name="Lines, Todd" userId="afaf7c3a-e8aa-4568-882a-02ad8f9e19b0" providerId="ADAL" clId="{410BEA3D-63AF-4D45-8720-2BEC8CA75B1E}" dt="2025-05-09T19:25:01.624" v="150" actId="21"/>
        <pc:sldMkLst>
          <pc:docMk/>
          <pc:sldMk cId="0" sldId="1465"/>
        </pc:sldMkLst>
        <pc:spChg chg="add mod">
          <ac:chgData name="Lines, Todd" userId="afaf7c3a-e8aa-4568-882a-02ad8f9e19b0" providerId="ADAL" clId="{410BEA3D-63AF-4D45-8720-2BEC8CA75B1E}" dt="2025-05-09T19:24:47.498" v="148" actId="1076"/>
          <ac:spMkLst>
            <pc:docMk/>
            <pc:sldMk cId="0" sldId="1465"/>
            <ac:spMk id="3" creationId="{3321F81E-DCAF-C7D8-16EF-9021441D6063}"/>
          </ac:spMkLst>
        </pc:spChg>
        <pc:picChg chg="del mod">
          <ac:chgData name="Lines, Todd" userId="afaf7c3a-e8aa-4568-882a-02ad8f9e19b0" providerId="ADAL" clId="{410BEA3D-63AF-4D45-8720-2BEC8CA75B1E}" dt="2025-05-09T19:25:01.624" v="150" actId="21"/>
          <ac:picMkLst>
            <pc:docMk/>
            <pc:sldMk cId="0" sldId="1465"/>
            <ac:picMk id="4" creationId="{D85071F8-C657-F1D8-BAF4-2AA1C85A870B}"/>
          </ac:picMkLst>
        </pc:picChg>
      </pc:sldChg>
      <pc:sldChg chg="add">
        <pc:chgData name="Lines, Todd" userId="afaf7c3a-e8aa-4568-882a-02ad8f9e19b0" providerId="ADAL" clId="{410BEA3D-63AF-4D45-8720-2BEC8CA75B1E}" dt="2025-04-30T21:29:38.194" v="26"/>
        <pc:sldMkLst>
          <pc:docMk/>
          <pc:sldMk cId="0" sldId="1466"/>
        </pc:sldMkLst>
      </pc:sldChg>
      <pc:sldChg chg="add">
        <pc:chgData name="Lines, Todd" userId="afaf7c3a-e8aa-4568-882a-02ad8f9e19b0" providerId="ADAL" clId="{410BEA3D-63AF-4D45-8720-2BEC8CA75B1E}" dt="2025-04-30T21:29:38.194" v="26"/>
        <pc:sldMkLst>
          <pc:docMk/>
          <pc:sldMk cId="0" sldId="1467"/>
        </pc:sldMkLst>
      </pc:sldChg>
      <pc:sldChg chg="add">
        <pc:chgData name="Lines, Todd" userId="afaf7c3a-e8aa-4568-882a-02ad8f9e19b0" providerId="ADAL" clId="{410BEA3D-63AF-4D45-8720-2BEC8CA75B1E}" dt="2025-04-30T21:29:38.194" v="26"/>
        <pc:sldMkLst>
          <pc:docMk/>
          <pc:sldMk cId="0" sldId="1468"/>
        </pc:sldMkLst>
      </pc:sldChg>
      <pc:sldChg chg="add">
        <pc:chgData name="Lines, Todd" userId="afaf7c3a-e8aa-4568-882a-02ad8f9e19b0" providerId="ADAL" clId="{410BEA3D-63AF-4D45-8720-2BEC8CA75B1E}" dt="2025-04-30T21:29:38.194" v="26"/>
        <pc:sldMkLst>
          <pc:docMk/>
          <pc:sldMk cId="0" sldId="1469"/>
        </pc:sldMkLst>
      </pc:sldChg>
      <pc:sldChg chg="add">
        <pc:chgData name="Lines, Todd" userId="afaf7c3a-e8aa-4568-882a-02ad8f9e19b0" providerId="ADAL" clId="{410BEA3D-63AF-4D45-8720-2BEC8CA75B1E}" dt="2025-04-30T21:29:38.194" v="26"/>
        <pc:sldMkLst>
          <pc:docMk/>
          <pc:sldMk cId="0" sldId="1470"/>
        </pc:sldMkLst>
      </pc:sldChg>
      <pc:sldChg chg="add">
        <pc:chgData name="Lines, Todd" userId="afaf7c3a-e8aa-4568-882a-02ad8f9e19b0" providerId="ADAL" clId="{410BEA3D-63AF-4D45-8720-2BEC8CA75B1E}" dt="2025-04-30T21:29:38.194" v="26"/>
        <pc:sldMkLst>
          <pc:docMk/>
          <pc:sldMk cId="0" sldId="1471"/>
        </pc:sldMkLst>
      </pc:sldChg>
      <pc:sldChg chg="add">
        <pc:chgData name="Lines, Todd" userId="afaf7c3a-e8aa-4568-882a-02ad8f9e19b0" providerId="ADAL" clId="{410BEA3D-63AF-4D45-8720-2BEC8CA75B1E}" dt="2025-04-30T21:29:38.194" v="26"/>
        <pc:sldMkLst>
          <pc:docMk/>
          <pc:sldMk cId="0" sldId="1472"/>
        </pc:sldMkLst>
      </pc:sldChg>
      <pc:sldChg chg="add">
        <pc:chgData name="Lines, Todd" userId="afaf7c3a-e8aa-4568-882a-02ad8f9e19b0" providerId="ADAL" clId="{410BEA3D-63AF-4D45-8720-2BEC8CA75B1E}" dt="2025-04-30T21:29:38.194" v="26"/>
        <pc:sldMkLst>
          <pc:docMk/>
          <pc:sldMk cId="3986767374" sldId="1473"/>
        </pc:sldMkLst>
      </pc:sldChg>
      <pc:sldChg chg="addSp delSp modSp new mod">
        <pc:chgData name="Lines, Todd" userId="afaf7c3a-e8aa-4568-882a-02ad8f9e19b0" providerId="ADAL" clId="{410BEA3D-63AF-4D45-8720-2BEC8CA75B1E}" dt="2025-05-09T19:19:52.916" v="145" actId="1076"/>
        <pc:sldMkLst>
          <pc:docMk/>
          <pc:sldMk cId="490489054" sldId="1474"/>
        </pc:sldMkLst>
        <pc:spChg chg="add del">
          <ac:chgData name="Lines, Todd" userId="afaf7c3a-e8aa-4568-882a-02ad8f9e19b0" providerId="ADAL" clId="{410BEA3D-63AF-4D45-8720-2BEC8CA75B1E}" dt="2025-05-09T19:19:33.311" v="137" actId="22"/>
          <ac:spMkLst>
            <pc:docMk/>
            <pc:sldMk cId="490489054" sldId="1474"/>
            <ac:spMk id="5" creationId="{A13B0A07-7FC2-95F2-C377-7C6D05EAA3EA}"/>
          </ac:spMkLst>
        </pc:spChg>
        <pc:picChg chg="add mod">
          <ac:chgData name="Lines, Todd" userId="afaf7c3a-e8aa-4568-882a-02ad8f9e19b0" providerId="ADAL" clId="{410BEA3D-63AF-4D45-8720-2BEC8CA75B1E}" dt="2025-05-09T19:19:52.916" v="145" actId="1076"/>
          <ac:picMkLst>
            <pc:docMk/>
            <pc:sldMk cId="490489054" sldId="1474"/>
            <ac:picMk id="7" creationId="{DC38C7E9-0D16-41B5-CF4B-520D0066E6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4926A9-87CD-4262-A2D0-EE283E8661F0}"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01FA4-B678-4596-8A9E-103BE6114909}" type="slidenum">
              <a:rPr lang="en-US" smtClean="0"/>
              <a:t>‹#›</a:t>
            </a:fld>
            <a:endParaRPr lang="en-US"/>
          </a:p>
        </p:txBody>
      </p:sp>
    </p:spTree>
    <p:extLst>
      <p:ext uri="{BB962C8B-B14F-4D97-AF65-F5344CB8AC3E}">
        <p14:creationId xmlns:p14="http://schemas.microsoft.com/office/powerpoint/2010/main" val="413287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201FA4-B678-4596-8A9E-103BE6114909}" type="slidenum">
              <a:rPr lang="en-US" smtClean="0"/>
              <a:t>77</a:t>
            </a:fld>
            <a:endParaRPr lang="en-US"/>
          </a:p>
        </p:txBody>
      </p:sp>
    </p:spTree>
    <p:extLst>
      <p:ext uri="{BB962C8B-B14F-4D97-AF65-F5344CB8AC3E}">
        <p14:creationId xmlns:p14="http://schemas.microsoft.com/office/powerpoint/2010/main" val="1177492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CA8F24B-83B8-43FD-8E70-8390B55350E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57293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721329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608193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6360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25963"/>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R. Todd Lines</a:t>
            </a:r>
          </a:p>
        </p:txBody>
      </p:sp>
      <p:sp>
        <p:nvSpPr>
          <p:cNvPr id="7" name="Rectangle 6"/>
          <p:cNvSpPr>
            <a:spLocks noGrp="1" noChangeArrowheads="1"/>
          </p:cNvSpPr>
          <p:nvPr>
            <p:ph type="sldNum" sz="quarter" idx="12"/>
          </p:nvPr>
        </p:nvSpPr>
        <p:spPr>
          <a:ln/>
        </p:spPr>
        <p:txBody>
          <a:bodyPr/>
          <a:lstStyle>
            <a:lvl1pPr>
              <a:defRPr/>
            </a:lvl1pPr>
          </a:lstStyle>
          <a:p>
            <a:pPr>
              <a:defRPr/>
            </a:pPr>
            <a:fld id="{001D7B0D-279D-4F93-970A-63C79FA4C0BA}" type="slidenum">
              <a:rPr lang="en-US"/>
              <a:pPr>
                <a:defRPr/>
              </a:pPr>
              <a:t>‹#›</a:t>
            </a:fld>
            <a:endParaRPr lang="en-US"/>
          </a:p>
        </p:txBody>
      </p:sp>
    </p:spTree>
    <p:extLst>
      <p:ext uri="{BB962C8B-B14F-4D97-AF65-F5344CB8AC3E}">
        <p14:creationId xmlns:p14="http://schemas.microsoft.com/office/powerpoint/2010/main" val="193457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A8F24B-83B8-43FD-8E70-8390B55350E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07423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CA8F24B-83B8-43FD-8E70-8390B55350E9}" type="datetimeFigureOut">
              <a:rPr lang="en-US" smtClean="0"/>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8542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CA8F24B-83B8-43FD-8E70-8390B55350E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138098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CA8F24B-83B8-43FD-8E70-8390B55350E9}" type="datetimeFigureOut">
              <a:rPr lang="en-US" smtClean="0"/>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1899385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A8F24B-83B8-43FD-8E70-8390B55350E9}" type="datetimeFigureOut">
              <a:rPr lang="en-US" smtClean="0"/>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82974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8F24B-83B8-43FD-8E70-8390B55350E9}" type="datetimeFigureOut">
              <a:rPr lang="en-US" smtClean="0"/>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373116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8F24B-83B8-43FD-8E70-8390B55350E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254401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CA8F24B-83B8-43FD-8E70-8390B55350E9}" type="datetimeFigureOut">
              <a:rPr lang="en-US" smtClean="0"/>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5A8E96-12D2-4B57-A4F5-5089C5CB5340}" type="slidenum">
              <a:rPr lang="en-US" smtClean="0"/>
              <a:t>‹#›</a:t>
            </a:fld>
            <a:endParaRPr lang="en-US"/>
          </a:p>
        </p:txBody>
      </p:sp>
    </p:spTree>
    <p:extLst>
      <p:ext uri="{BB962C8B-B14F-4D97-AF65-F5344CB8AC3E}">
        <p14:creationId xmlns:p14="http://schemas.microsoft.com/office/powerpoint/2010/main" val="4227622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8F24B-83B8-43FD-8E70-8390B55350E9}" type="datetimeFigureOut">
              <a:rPr lang="en-US" smtClean="0"/>
              <a:t>5/9/2025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5A8E96-12D2-4B57-A4F5-5089C5CB5340}" type="slidenum">
              <a:rPr lang="en-US" smtClean="0"/>
              <a:t>‹#›</a:t>
            </a:fld>
            <a:endParaRPr lang="en-US"/>
          </a:p>
        </p:txBody>
      </p:sp>
    </p:spTree>
    <p:extLst>
      <p:ext uri="{BB962C8B-B14F-4D97-AF65-F5344CB8AC3E}">
        <p14:creationId xmlns:p14="http://schemas.microsoft.com/office/powerpoint/2010/main" val="19419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37.wmf"/><Relationship Id="rId7" Type="http://schemas.openxmlformats.org/officeDocument/2006/relationships/image" Target="../media/image39.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38.wmf"/><Relationship Id="rId4" Type="http://schemas.openxmlformats.org/officeDocument/2006/relationships/oleObject" Target="../embeddings/oleObject6.bin"/><Relationship Id="rId9" Type="http://schemas.openxmlformats.org/officeDocument/2006/relationships/image" Target="../media/image40.wmf"/></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9.bin"/><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10.bin"/><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1.bin"/><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12.bin"/><Relationship Id="rId1" Type="http://schemas.openxmlformats.org/officeDocument/2006/relationships/slideLayout" Target="../slideLayouts/slideLayout2.xml"/><Relationship Id="rId5" Type="http://schemas.openxmlformats.org/officeDocument/2006/relationships/image" Target="../media/image46.wmf"/><Relationship Id="rId4" Type="http://schemas.openxmlformats.org/officeDocument/2006/relationships/oleObject" Target="../embeddings/oleObject13.bin"/></Relationships>
</file>

<file path=ppt/slides/_rels/slide7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7790-090C-D567-D973-9AD18ABC434D}"/>
              </a:ext>
            </a:extLst>
          </p:cNvPr>
          <p:cNvSpPr>
            <a:spLocks noGrp="1"/>
          </p:cNvSpPr>
          <p:nvPr>
            <p:ph type="ctrTitle"/>
          </p:nvPr>
        </p:nvSpPr>
        <p:spPr/>
        <p:txBody>
          <a:bodyPr/>
          <a:lstStyle/>
          <a:p>
            <a:r>
              <a:rPr lang="en-US" dirty="0"/>
              <a:t>Lecture 12</a:t>
            </a:r>
          </a:p>
        </p:txBody>
      </p:sp>
      <p:sp>
        <p:nvSpPr>
          <p:cNvPr id="3" name="Subtitle 2">
            <a:extLst>
              <a:ext uri="{FF2B5EF4-FFF2-40B4-BE49-F238E27FC236}">
                <a16:creationId xmlns:a16="http://schemas.microsoft.com/office/drawing/2014/main" id="{E5C83423-C79D-36F5-D6F9-01AECD6A9B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2566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3124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dirty="0"/>
              <a:t>During the nineteenth century, other developments led to the general acceptance of the wave theory of light</a:t>
            </a:r>
          </a:p>
          <a:p>
            <a:r>
              <a:rPr lang="en-US" dirty="0"/>
              <a:t>Maxwell asserted that light was a form of high-frequency electromagnetic wave</a:t>
            </a:r>
          </a:p>
          <a:p>
            <a:r>
              <a:rPr lang="en-US" dirty="0"/>
              <a:t>Hertz confirmed Maxwell’s predictions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dirty="0"/>
              <a:t>Some experiments could not be explained by the wave nature of light</a:t>
            </a:r>
          </a:p>
          <a:p>
            <a:pPr>
              <a:lnSpc>
                <a:spcPct val="90000"/>
              </a:lnSpc>
            </a:pPr>
            <a:r>
              <a:rPr lang="en-US" dirty="0"/>
              <a:t>The photoelectric effect was a major phenomenon not explained by waves</a:t>
            </a:r>
          </a:p>
          <a:p>
            <a:pPr lvl="1">
              <a:lnSpc>
                <a:spcPct val="90000"/>
              </a:lnSpc>
            </a:pPr>
            <a:r>
              <a:rPr lang="en-US" dirty="0"/>
              <a:t>When light strikes a metal surface, electrons are sometimes ejected from the surface</a:t>
            </a:r>
          </a:p>
          <a:p>
            <a:pPr lvl="1">
              <a:lnSpc>
                <a:spcPct val="90000"/>
              </a:lnSpc>
            </a:pPr>
            <a:r>
              <a:rPr lang="en-US" dirty="0"/>
              <a:t>The kinetic energy of the ejected electron is independent of the frequency of the light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5809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7390228" y="2054990"/>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5556738" y="2045382"/>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9612924"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8251882"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5410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6503961" y="512063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7542626" y="5146430"/>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4591935"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5505157" y="1969478"/>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3716217" y="2053875"/>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8571915" y="1547455"/>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6079575" y="245950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7596554" y="2443090"/>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8009209" y="1561516"/>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7080739" y="2670516"/>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5983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6951786" y="1446637"/>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6346877"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5226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8341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8680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7845086" y="4550308"/>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1899140" y="2037463"/>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6167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6262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6246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5582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5256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5268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5294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5263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7854463"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7795847"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8707903"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8255392"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8958777"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9308124"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9432388"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9458179"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4968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3688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2804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7223762" y="4324589"/>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6902211" y="2861549"/>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4570491" y="4797029"/>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5105401"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4585663" y="3699456"/>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4573740" y="3397342"/>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8778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5654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4434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8728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2148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7027611" y="2436544"/>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7591965" y="3670088"/>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7602638" y="3592852"/>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7622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7672019" y="3586911"/>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7656008" y="3652264"/>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7675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6509221" y="2454989"/>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8852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7357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7371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2743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a:buNone/>
            </a:pPr>
            <a:r>
              <a:rPr lang="en-US" dirty="0"/>
              <a:t>Light is a …</a:t>
            </a:r>
          </a:p>
          <a:p>
            <a:pPr marL="609600" indent="-609600">
              <a:buFontTx/>
              <a:buAutoNum type="alphaLcParenR"/>
            </a:pPr>
            <a:r>
              <a:rPr lang="en-US" dirty="0"/>
              <a:t>Electromagnetic Wave </a:t>
            </a:r>
          </a:p>
          <a:p>
            <a:pPr marL="609600" indent="-609600">
              <a:buFontTx/>
              <a:buAutoNum type="alphaLcParenR"/>
            </a:pPr>
            <a:r>
              <a:rPr lang="en-US" dirty="0"/>
              <a:t>Particle</a:t>
            </a:r>
          </a:p>
          <a:p>
            <a:pPr marL="609600" indent="-609600">
              <a:buFontTx/>
              <a:buAutoNum type="alphaLcParenR"/>
            </a:pPr>
            <a:r>
              <a:rPr lang="en-US" dirty="0"/>
              <a:t>Neither</a:t>
            </a:r>
          </a:p>
          <a:p>
            <a:pPr marL="609600" indent="-609600">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2</a:t>
            </a:fld>
            <a:endParaRPr lang="en-US"/>
          </a:p>
        </p:txBody>
      </p:sp>
    </p:spTree>
    <p:extLst>
      <p:ext uri="{BB962C8B-B14F-4D97-AF65-F5344CB8AC3E}">
        <p14:creationId xmlns:p14="http://schemas.microsoft.com/office/powerpoint/2010/main" val="2525812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3124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2209800" y="1524001"/>
            <a:ext cx="3810000" cy="4459287"/>
          </a:xfrm>
        </p:spPr>
        <p:txBody>
          <a:bodyPr/>
          <a:lstStyle/>
          <a:p>
            <a:r>
              <a:rPr lang="en-US" dirty="0"/>
              <a:t>Ole Roemer (1675) used astronomical observations to estimate the speed of light</a:t>
            </a:r>
          </a:p>
          <a:p>
            <a:r>
              <a:rPr lang="en-US" dirty="0"/>
              <a:t>He used the period of revolution of Io, a moon of Jupiter, as Jupiter revolved around the sun</a:t>
            </a:r>
          </a:p>
        </p:txBody>
      </p:sp>
      <p:sp>
        <p:nvSpPr>
          <p:cNvPr id="2" name="ClipArt Placeholder 1"/>
          <p:cNvSpPr>
            <a:spLocks noGrp="1"/>
          </p:cNvSpPr>
          <p:nvPr>
            <p:ph type="clipArt" sz="half" idx="2"/>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7138705" y="1460310"/>
            <a:ext cx="2645188" cy="469383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2362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3124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2706688" y="2017714"/>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1981200" y="1600201"/>
            <a:ext cx="4033838" cy="4525963"/>
          </a:xfrm>
        </p:spPr>
        <p:txBody>
          <a:bodyPr/>
          <a:lstStyle/>
          <a:p>
            <a:pPr>
              <a:lnSpc>
                <a:spcPct val="90000"/>
              </a:lnSpc>
            </a:pPr>
            <a:r>
              <a:rPr lang="en-US" i="1" dirty="0"/>
              <a:t>d</a:t>
            </a:r>
            <a:r>
              <a:rPr lang="en-US" dirty="0"/>
              <a:t> is the distance between the wheel and the mirror</a:t>
            </a:r>
          </a:p>
          <a:p>
            <a:pPr>
              <a:lnSpc>
                <a:spcPct val="90000"/>
              </a:lnSpc>
              <a:buNone/>
            </a:pPr>
            <a:r>
              <a:rPr lang="en-US" dirty="0">
                <a:latin typeface="Symbol" pitchFamily="18" charset="2"/>
                <a:cs typeface="Arial" pitchFamily="34" charset="0"/>
                <a:sym typeface="Symbol"/>
              </a:rPr>
              <a:t></a:t>
            </a:r>
            <a:r>
              <a:rPr lang="en-US" i="1" dirty="0"/>
              <a:t>t</a:t>
            </a:r>
            <a:r>
              <a:rPr lang="en-US" dirty="0"/>
              <a:t> is the time for one round trip</a:t>
            </a:r>
          </a:p>
          <a:p>
            <a:pPr>
              <a:lnSpc>
                <a:spcPct val="90000"/>
              </a:lnSpc>
            </a:pPr>
            <a:r>
              <a:rPr lang="en-US" dirty="0"/>
              <a:t>Then </a:t>
            </a:r>
            <a:r>
              <a:rPr lang="en-US" i="1" dirty="0"/>
              <a:t>c</a:t>
            </a:r>
            <a:r>
              <a:rPr lang="en-US" dirty="0"/>
              <a:t> = 2</a:t>
            </a:r>
            <a:r>
              <a:rPr lang="en-US" i="1" dirty="0"/>
              <a:t>d </a:t>
            </a:r>
            <a:r>
              <a:rPr lang="en-US" dirty="0"/>
              <a:t>/ </a:t>
            </a:r>
            <a:r>
              <a:rPr lang="en-US" dirty="0">
                <a:latin typeface="Symbol" pitchFamily="18" charset="2"/>
                <a:cs typeface="Arial" pitchFamily="34" charset="0"/>
                <a:sym typeface="Symbol"/>
              </a:rPr>
              <a:t> </a:t>
            </a:r>
            <a:r>
              <a:rPr lang="en-US" i="1" dirty="0"/>
              <a:t>t</a:t>
            </a:r>
            <a:endParaRPr lang="en-US" dirty="0"/>
          </a:p>
          <a:p>
            <a:pPr>
              <a:lnSpc>
                <a:spcPct val="90000"/>
              </a:lnSpc>
            </a:pPr>
            <a:r>
              <a:rPr lang="en-US" dirty="0" err="1"/>
              <a:t>Fizeau</a:t>
            </a:r>
            <a:r>
              <a:rPr lang="en-US" dirty="0"/>
              <a:t> found a value of </a:t>
            </a:r>
          </a:p>
          <a:p>
            <a:pPr>
              <a:lnSpc>
                <a:spcPct val="90000"/>
              </a:lnSpc>
              <a:buFontTx/>
              <a:buNone/>
            </a:pPr>
            <a:r>
              <a:rPr lang="en-US" i="1" dirty="0"/>
              <a:t>    c</a:t>
            </a:r>
            <a:r>
              <a:rPr lang="en-US" dirty="0"/>
              <a:t> = 3.1 x 10</a:t>
            </a:r>
            <a:r>
              <a:rPr lang="en-US" baseline="30000" dirty="0"/>
              <a:t>8</a:t>
            </a:r>
            <a:r>
              <a:rPr lang="en-US" dirty="0"/>
              <a:t> m/s</a:t>
            </a:r>
          </a:p>
        </p:txBody>
      </p:sp>
      <p:sp>
        <p:nvSpPr>
          <p:cNvPr id="2" name="ClipArt Placeholder 1"/>
          <p:cNvSpPr>
            <a:spLocks noGrp="1"/>
          </p:cNvSpPr>
          <p:nvPr>
            <p:ph type="clipArt" sz="half" idx="2"/>
          </p:nvPr>
        </p:nvSpPr>
        <p:spPr/>
        <p:txBody>
          <a:bodyPr/>
          <a:lstStyle/>
          <a:p>
            <a:endParaRPr lang="en-US"/>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5665" y="2061028"/>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3124200" y="1295400"/>
            <a:ext cx="6400800" cy="4713288"/>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05A1-DD5C-1E50-F6C5-A51ADB7091DF}"/>
              </a:ext>
            </a:extLst>
          </p:cNvPr>
          <p:cNvSpPr>
            <a:spLocks noGrp="1"/>
          </p:cNvSpPr>
          <p:nvPr>
            <p:ph type="title"/>
          </p:nvPr>
        </p:nvSpPr>
        <p:spPr/>
        <p:txBody>
          <a:bodyPr/>
          <a:lstStyle/>
          <a:p>
            <a:endParaRPr lang="en-US"/>
          </a:p>
        </p:txBody>
      </p:sp>
      <p:pic>
        <p:nvPicPr>
          <p:cNvPr id="5" name="Content Placeholder 4" descr="A diagram of a solar system&#10;&#10;AI-generated content may be incorrect.">
            <a:extLst>
              <a:ext uri="{FF2B5EF4-FFF2-40B4-BE49-F238E27FC236}">
                <a16:creationId xmlns:a16="http://schemas.microsoft.com/office/drawing/2014/main" id="{3EFF0EDF-0610-BF0B-DB2F-73365FC1F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334"/>
            <a:ext cx="10515600" cy="6852666"/>
          </a:xfrm>
        </p:spPr>
      </p:pic>
    </p:spTree>
    <p:extLst>
      <p:ext uri="{BB962C8B-B14F-4D97-AF65-F5344CB8AC3E}">
        <p14:creationId xmlns:p14="http://schemas.microsoft.com/office/powerpoint/2010/main" val="2737840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a:buNone/>
            </a:pPr>
            <a:r>
              <a:rPr lang="en-US" dirty="0"/>
              <a:t>I have a ray of light traveling from left to right across the room near the front. Can you see the ray?</a:t>
            </a:r>
          </a:p>
          <a:p>
            <a:pPr marL="609600" indent="-609600">
              <a:buFontTx/>
              <a:buAutoNum type="alphaLcParenR"/>
            </a:pPr>
            <a:r>
              <a:rPr lang="en-US" dirty="0"/>
              <a:t>No</a:t>
            </a:r>
          </a:p>
          <a:p>
            <a:pPr marL="609600" indent="-609600">
              <a:buFontTx/>
              <a:buAutoNum type="alphaLcParenR"/>
            </a:pPr>
            <a:r>
              <a:rPr lang="en-US" dirty="0"/>
              <a:t>Yes</a:t>
            </a:r>
          </a:p>
          <a:p>
            <a:pPr marL="609600" indent="-609600">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26</a:t>
            </a:fld>
            <a:endParaRPr lang="en-US"/>
          </a:p>
        </p:txBody>
      </p:sp>
    </p:spTree>
    <p:extLst>
      <p:ext uri="{BB962C8B-B14F-4D97-AF65-F5344CB8AC3E}">
        <p14:creationId xmlns:p14="http://schemas.microsoft.com/office/powerpoint/2010/main" val="164509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a:buNone/>
            </a:pPr>
            <a:r>
              <a:rPr lang="en-US" dirty="0"/>
              <a:t>A laser beam is incident on a glass sheet. There is no apparent reflected ray. We might conclude that…</a:t>
            </a:r>
          </a:p>
          <a:p>
            <a:pPr marL="609600" indent="-609600">
              <a:buFontTx/>
              <a:buAutoNum type="alphaLcParenR"/>
            </a:pPr>
            <a:r>
              <a:rPr lang="en-US" dirty="0"/>
              <a:t>The glass has a high index of refraction</a:t>
            </a:r>
          </a:p>
          <a:p>
            <a:pPr marL="609600" indent="-609600">
              <a:buFontTx/>
              <a:buAutoNum type="alphaLcParenR"/>
            </a:pPr>
            <a:r>
              <a:rPr lang="en-US" dirty="0"/>
              <a:t>The glass surface is rough</a:t>
            </a:r>
          </a:p>
          <a:p>
            <a:pPr marL="609600" indent="-609600">
              <a:buFontTx/>
              <a:buAutoNum type="alphaLcParenR"/>
            </a:pPr>
            <a:r>
              <a:rPr lang="en-US" dirty="0"/>
              <a:t>The glass has a low index of refraction</a:t>
            </a:r>
          </a:p>
          <a:p>
            <a:pPr marL="609600" indent="-609600">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27</a:t>
            </a:fld>
            <a:endParaRPr lang="en-US"/>
          </a:p>
        </p:txBody>
      </p:sp>
    </p:spTree>
    <p:extLst>
      <p:ext uri="{BB962C8B-B14F-4D97-AF65-F5344CB8AC3E}">
        <p14:creationId xmlns:p14="http://schemas.microsoft.com/office/powerpoint/2010/main" val="225236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2845594"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3367089"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6253163"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3253582"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4051301"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328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787901"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3765551" y="3130551"/>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6454776" y="4495801"/>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4850607" y="3931444"/>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3684589"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4002089"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4349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915150" y="3708401"/>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653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572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200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3708401" y="1319214"/>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4313239" y="2535239"/>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4275139" y="2824164"/>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4748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7038976" y="1320801"/>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6883401" y="2747964"/>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6718301" y="2679701"/>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a:buNone/>
            </a:pPr>
            <a:r>
              <a:rPr lang="en-US"/>
              <a:t>The energy of a photon is proportional to </a:t>
            </a:r>
          </a:p>
          <a:p>
            <a:pPr marL="609600" indent="-609600">
              <a:buFontTx/>
              <a:buAutoNum type="alphaLcParenR"/>
            </a:pPr>
            <a:r>
              <a:rPr lang="en-US"/>
              <a:t>The wavelength</a:t>
            </a:r>
          </a:p>
          <a:p>
            <a:pPr marL="609600" indent="-609600">
              <a:buFontTx/>
              <a:buAutoNum type="alphaLcParenR"/>
            </a:pPr>
            <a:r>
              <a:rPr lang="en-US"/>
              <a:t>The period</a:t>
            </a:r>
          </a:p>
          <a:p>
            <a:pPr marL="609600" indent="-609600">
              <a:buFontTx/>
              <a:buAutoNum type="alphaLcParenR"/>
            </a:pPr>
            <a:r>
              <a:rPr lang="en-US"/>
              <a:t>The frequency</a:t>
            </a:r>
          </a:p>
          <a:p>
            <a:pPr marL="609600" indent="-609600">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3</a:t>
            </a:fld>
            <a:endParaRPr lang="en-US"/>
          </a:p>
        </p:txBody>
      </p:sp>
    </p:spTree>
    <p:extLst>
      <p:ext uri="{BB962C8B-B14F-4D97-AF65-F5344CB8AC3E}">
        <p14:creationId xmlns:p14="http://schemas.microsoft.com/office/powerpoint/2010/main" val="2321507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2611438"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6017420" y="3725070"/>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3018632"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3814763"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094038"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4552157"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3529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6219826" y="4510089"/>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4616451" y="3944938"/>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418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6802438" y="1335089"/>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6648451" y="2762251"/>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6483351" y="2693988"/>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3928125" y="5324394"/>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3431093"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3723193" y="3870671"/>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3484274" y="2715766"/>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2827049" y="1728340"/>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3789075" y="2220467"/>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6945024"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5349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3595400" y="2815779"/>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2320637" y="2171253"/>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5053013" y="5195441"/>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a:buNone/>
            </a:pPr>
            <a:r>
              <a:rPr lang="en-US" sz="2400"/>
              <a:t>I have a neat demo on the board where light goes from left to right. You can see the path the light takes. How can this be?</a:t>
            </a:r>
          </a:p>
          <a:p>
            <a:pPr marL="609600" indent="-609600">
              <a:buFontTx/>
              <a:buAutoNum type="alphaLcParenR"/>
            </a:pPr>
            <a:r>
              <a:rPr lang="en-US" sz="2400"/>
              <a:t>The light ray is a different color than the laser, so I can see it.</a:t>
            </a:r>
          </a:p>
          <a:p>
            <a:pPr marL="609600" indent="-609600">
              <a:buFontTx/>
              <a:buAutoNum type="alphaLcParenR"/>
            </a:pPr>
            <a:r>
              <a:rPr lang="en-US" sz="2400"/>
              <a:t>The light ray must follow the law of reflection, so it must be bouncing back along it’s original path</a:t>
            </a:r>
          </a:p>
          <a:p>
            <a:pPr marL="609600" indent="-609600">
              <a:buFontTx/>
              <a:buAutoNum type="alphaLcParenR"/>
            </a:pPr>
            <a:r>
              <a:rPr lang="en-US" sz="2400"/>
              <a:t>The light ray must be hitting dust in the air as it travels, so we see the scattered light from the dust.</a:t>
            </a:r>
          </a:p>
          <a:p>
            <a:pPr marL="609600" indent="-609600">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32</a:t>
            </a:fld>
            <a:endParaRPr lang="en-US"/>
          </a:p>
        </p:txBody>
      </p:sp>
    </p:spTree>
    <p:extLst>
      <p:ext uri="{BB962C8B-B14F-4D97-AF65-F5344CB8AC3E}">
        <p14:creationId xmlns:p14="http://schemas.microsoft.com/office/powerpoint/2010/main" val="2699387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2E6FF-38A2-9EF7-70FD-ADBD47A747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EF4940-7833-7883-1045-2524FA74043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C38C7E9-0D16-41B5-CF4B-520D0066E661}"/>
              </a:ext>
            </a:extLst>
          </p:cNvPr>
          <p:cNvPicPr>
            <a:picLocks noChangeAspect="1"/>
          </p:cNvPicPr>
          <p:nvPr/>
        </p:nvPicPr>
        <p:blipFill>
          <a:blip r:embed="rId2"/>
          <a:stretch>
            <a:fillRect/>
          </a:stretch>
        </p:blipFill>
        <p:spPr>
          <a:xfrm>
            <a:off x="479752" y="1876667"/>
            <a:ext cx="11712248" cy="3547871"/>
          </a:xfrm>
          <a:prstGeom prst="rect">
            <a:avLst/>
          </a:prstGeom>
        </p:spPr>
      </p:pic>
    </p:spTree>
    <p:extLst>
      <p:ext uri="{BB962C8B-B14F-4D97-AF65-F5344CB8AC3E}">
        <p14:creationId xmlns:p14="http://schemas.microsoft.com/office/powerpoint/2010/main" val="49048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6314282"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4110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3389313"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5714207" y="2866232"/>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4356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5407026" y="3432176"/>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6192981" y="3449639"/>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a:buNone/>
            </a:pPr>
            <a:r>
              <a:rPr lang="en-US"/>
              <a:t>Are most natural surfaces diffuse or specular reflectors?</a:t>
            </a:r>
          </a:p>
          <a:p>
            <a:pPr marL="609600" indent="-609600">
              <a:buFontTx/>
              <a:buAutoNum type="alphaLcParenR"/>
            </a:pPr>
            <a:r>
              <a:rPr lang="en-US"/>
              <a:t>Diffuse</a:t>
            </a:r>
          </a:p>
          <a:p>
            <a:pPr marL="609600" indent="-609600">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36</a:t>
            </a:fld>
            <a:endParaRPr lang="en-US"/>
          </a:p>
        </p:txBody>
      </p:sp>
    </p:spTree>
    <p:extLst>
      <p:ext uri="{BB962C8B-B14F-4D97-AF65-F5344CB8AC3E}">
        <p14:creationId xmlns:p14="http://schemas.microsoft.com/office/powerpoint/2010/main" val="2409704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0">
            <a:extLst>
              <a:ext uri="{FF2B5EF4-FFF2-40B4-BE49-F238E27FC236}">
                <a16:creationId xmlns:a16="http://schemas.microsoft.com/office/drawing/2014/main" id="{C77267A5-A00D-4CD4-1AE2-C9DF84889D16}"/>
              </a:ext>
            </a:extLst>
          </p:cNvPr>
          <p:cNvSpPr>
            <a:spLocks noChangeArrowheads="1"/>
          </p:cNvSpPr>
          <p:nvPr/>
        </p:nvSpPr>
        <p:spPr bwMode="auto">
          <a:xfrm>
            <a:off x="8453210" y="5776873"/>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4" name="Oval 10">
            <a:extLst>
              <a:ext uri="{FF2B5EF4-FFF2-40B4-BE49-F238E27FC236}">
                <a16:creationId xmlns:a16="http://schemas.microsoft.com/office/drawing/2014/main" id="{E81C1B67-66EB-38B2-AB39-9441319784A5}"/>
              </a:ext>
            </a:extLst>
          </p:cNvPr>
          <p:cNvSpPr>
            <a:spLocks noChangeArrowheads="1"/>
          </p:cNvSpPr>
          <p:nvPr/>
        </p:nvSpPr>
        <p:spPr bwMode="auto">
          <a:xfrm>
            <a:off x="9666638" y="2232475"/>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3" name="Oval 10">
            <a:extLst>
              <a:ext uri="{FF2B5EF4-FFF2-40B4-BE49-F238E27FC236}">
                <a16:creationId xmlns:a16="http://schemas.microsoft.com/office/drawing/2014/main" id="{768BA81E-E311-4862-76F8-F543481B3149}"/>
              </a:ext>
            </a:extLst>
          </p:cNvPr>
          <p:cNvSpPr>
            <a:spLocks noChangeArrowheads="1"/>
          </p:cNvSpPr>
          <p:nvPr/>
        </p:nvSpPr>
        <p:spPr bwMode="auto">
          <a:xfrm>
            <a:off x="7727042" y="3709160"/>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478749" y="1485901"/>
            <a:ext cx="4222750" cy="4525962"/>
          </a:xfrm>
        </p:spPr>
        <p:txBody>
          <a:bodyPr>
            <a:normAutofit/>
          </a:bodyPr>
          <a:lstStyle/>
          <a:p>
            <a:pPr eaLnBrk="1" hangingPunct="1">
              <a:lnSpc>
                <a:spcPct val="129000"/>
              </a:lnSpc>
              <a:buFontTx/>
              <a:buNone/>
              <a:defRPr/>
            </a:pPr>
            <a:r>
              <a:rPr lang="en-US" dirty="0">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dirty="0"/>
          </a:p>
          <a:p>
            <a:pPr eaLnBrk="1" hangingPunct="1">
              <a:defRPr/>
            </a:pPr>
            <a:endParaRPr lang="en-US" dirty="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37</a:t>
            </a:fld>
            <a:endParaRPr lang="en-US"/>
          </a:p>
        </p:txBody>
      </p:sp>
      <p:sp>
        <p:nvSpPr>
          <p:cNvPr id="155654" name="Rectangle 7"/>
          <p:cNvSpPr>
            <a:spLocks noChangeArrowheads="1"/>
          </p:cNvSpPr>
          <p:nvPr/>
        </p:nvSpPr>
        <p:spPr bwMode="auto">
          <a:xfrm>
            <a:off x="7818590" y="2093714"/>
            <a:ext cx="174294" cy="1369492"/>
          </a:xfrm>
          <a:prstGeom prst="rect">
            <a:avLst/>
          </a:prstGeom>
          <a:solidFill>
            <a:srgbClr val="C0C0C0"/>
          </a:solidFill>
          <a:ln w="9525">
            <a:solidFill>
              <a:srgbClr val="B2B2B2"/>
            </a:solidFill>
            <a:miter lim="800000"/>
            <a:headEnd/>
            <a:tailEnd/>
          </a:ln>
        </p:spPr>
        <p:txBody>
          <a:bodyPr wrap="square" anchor="ctr">
            <a:spAutoFit/>
          </a:bodyPr>
          <a:lstStyle/>
          <a:p>
            <a:endParaRPr lang="en-US" sz="2000"/>
          </a:p>
        </p:txBody>
      </p:sp>
      <p:sp>
        <p:nvSpPr>
          <p:cNvPr id="155655" name="Oval 8"/>
          <p:cNvSpPr>
            <a:spLocks noChangeArrowheads="1"/>
          </p:cNvSpPr>
          <p:nvPr/>
        </p:nvSpPr>
        <p:spPr bwMode="auto">
          <a:xfrm>
            <a:off x="6558825" y="2237382"/>
            <a:ext cx="226860" cy="276954"/>
          </a:xfrm>
          <a:prstGeom prst="ellipse">
            <a:avLst/>
          </a:prstGeom>
          <a:solidFill>
            <a:srgbClr val="CCFFFF"/>
          </a:solidFill>
          <a:ln w="9525">
            <a:solidFill>
              <a:schemeClr val="tx1"/>
            </a:solidFill>
            <a:round/>
            <a:headEnd/>
            <a:tailEnd/>
          </a:ln>
        </p:spPr>
        <p:txBody>
          <a:bodyPr wrap="square" anchor="ctr">
            <a:spAutoFit/>
          </a:bodyPr>
          <a:lstStyle/>
          <a:p>
            <a:endParaRPr lang="en-US" sz="2000"/>
          </a:p>
        </p:txBody>
      </p:sp>
      <p:sp>
        <p:nvSpPr>
          <p:cNvPr id="155656" name="Oval 9"/>
          <p:cNvSpPr>
            <a:spLocks noChangeArrowheads="1"/>
          </p:cNvSpPr>
          <p:nvPr/>
        </p:nvSpPr>
        <p:spPr bwMode="auto">
          <a:xfrm>
            <a:off x="6854217" y="4204511"/>
            <a:ext cx="303331" cy="284230"/>
          </a:xfrm>
          <a:prstGeom prst="ellipse">
            <a:avLst/>
          </a:prstGeom>
          <a:solidFill>
            <a:srgbClr val="FFFF99"/>
          </a:solidFill>
          <a:ln w="9525">
            <a:solidFill>
              <a:schemeClr val="tx1"/>
            </a:solidFill>
            <a:round/>
            <a:headEnd/>
            <a:tailEnd/>
          </a:ln>
        </p:spPr>
        <p:txBody>
          <a:bodyPr wrap="square" anchor="ctr">
            <a:spAutoFit/>
          </a:bodyPr>
          <a:lstStyle/>
          <a:p>
            <a:endParaRPr lang="en-US" sz="2000"/>
          </a:p>
        </p:txBody>
      </p:sp>
      <p:sp>
        <p:nvSpPr>
          <p:cNvPr id="155657" name="Oval 10"/>
          <p:cNvSpPr>
            <a:spLocks noChangeArrowheads="1"/>
          </p:cNvSpPr>
          <p:nvPr/>
        </p:nvSpPr>
        <p:spPr bwMode="auto">
          <a:xfrm>
            <a:off x="8603838" y="4205992"/>
            <a:ext cx="303331" cy="284230"/>
          </a:xfrm>
          <a:prstGeom prst="ellipse">
            <a:avLst/>
          </a:prstGeom>
          <a:solidFill>
            <a:schemeClr val="tx1"/>
          </a:solidFill>
          <a:ln w="9525">
            <a:noFill/>
            <a:round/>
            <a:headEnd/>
            <a:tailEnd/>
          </a:ln>
        </p:spPr>
        <p:txBody>
          <a:bodyPr wrap="square" anchor="ctr">
            <a:spAutoFit/>
          </a:bodyPr>
          <a:lstStyle/>
          <a:p>
            <a:endParaRPr lang="en-US" sz="2000"/>
          </a:p>
        </p:txBody>
      </p:sp>
      <p:sp>
        <p:nvSpPr>
          <p:cNvPr id="155660" name="Text Box 13"/>
          <p:cNvSpPr txBox="1">
            <a:spLocks noChangeArrowheads="1"/>
          </p:cNvSpPr>
          <p:nvPr/>
        </p:nvSpPr>
        <p:spPr bwMode="auto">
          <a:xfrm>
            <a:off x="6868072" y="4195367"/>
            <a:ext cx="197042" cy="284230"/>
          </a:xfrm>
          <a:prstGeom prst="rect">
            <a:avLst/>
          </a:prstGeom>
          <a:noFill/>
          <a:ln w="9525">
            <a:noFill/>
            <a:miter lim="800000"/>
            <a:headEnd/>
            <a:tailEnd/>
          </a:ln>
        </p:spPr>
        <p:txBody>
          <a:bodyPr wrap="none">
            <a:spAutoFit/>
          </a:bodyPr>
          <a:lstStyle/>
          <a:p>
            <a:pPr eaLnBrk="0" hangingPunct="0">
              <a:lnSpc>
                <a:spcPct val="90000"/>
              </a:lnSpc>
            </a:pPr>
            <a:r>
              <a:rPr lang="en-US" b="1" dirty="0"/>
              <a:t>S</a:t>
            </a:r>
            <a:endParaRPr lang="en-US" sz="2400" dirty="0"/>
          </a:p>
        </p:txBody>
      </p:sp>
      <p:sp>
        <p:nvSpPr>
          <p:cNvPr id="155661" name="Text Box 14"/>
          <p:cNvSpPr txBox="1">
            <a:spLocks noChangeArrowheads="1"/>
          </p:cNvSpPr>
          <p:nvPr/>
        </p:nvSpPr>
        <p:spPr bwMode="auto">
          <a:xfrm>
            <a:off x="6509919" y="2232475"/>
            <a:ext cx="342959" cy="341632"/>
          </a:xfrm>
          <a:prstGeom prst="rect">
            <a:avLst/>
          </a:prstGeom>
          <a:noFill/>
          <a:ln w="9525">
            <a:noFill/>
            <a:miter lim="800000"/>
            <a:headEnd/>
            <a:tailEnd/>
          </a:ln>
        </p:spPr>
        <p:txBody>
          <a:bodyPr wrap="square">
            <a:spAutoFit/>
          </a:bodyPr>
          <a:lstStyle/>
          <a:p>
            <a:pPr eaLnBrk="0" hangingPunct="0">
              <a:lnSpc>
                <a:spcPct val="90000"/>
              </a:lnSpc>
            </a:pPr>
            <a:r>
              <a:rPr lang="en-US" b="1" dirty="0"/>
              <a:t>O</a:t>
            </a:r>
            <a:endParaRPr lang="en-US" sz="2400" dirty="0"/>
          </a:p>
        </p:txBody>
      </p:sp>
      <p:sp>
        <p:nvSpPr>
          <p:cNvPr id="155662" name="Text Box 15"/>
          <p:cNvSpPr txBox="1">
            <a:spLocks noChangeArrowheads="1"/>
          </p:cNvSpPr>
          <p:nvPr/>
        </p:nvSpPr>
        <p:spPr bwMode="auto">
          <a:xfrm>
            <a:off x="7741812" y="3694298"/>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1</a:t>
            </a:r>
            <a:endParaRPr lang="en-US" sz="2400">
              <a:solidFill>
                <a:srgbClr val="00DFCA"/>
              </a:solidFill>
            </a:endParaRPr>
          </a:p>
        </p:txBody>
      </p:sp>
      <p:sp>
        <p:nvSpPr>
          <p:cNvPr id="155663" name="Text Box 16"/>
          <p:cNvSpPr txBox="1">
            <a:spLocks noChangeArrowheads="1"/>
          </p:cNvSpPr>
          <p:nvPr/>
        </p:nvSpPr>
        <p:spPr bwMode="auto">
          <a:xfrm>
            <a:off x="8603838" y="4175810"/>
            <a:ext cx="303331" cy="341632"/>
          </a:xfrm>
          <a:prstGeom prst="rect">
            <a:avLst/>
          </a:prstGeom>
          <a:noFill/>
          <a:ln w="9525">
            <a:noFill/>
            <a:miter lim="800000"/>
            <a:headEnd/>
            <a:tailEnd/>
          </a:ln>
        </p:spPr>
        <p:txBody>
          <a:bodyPr wrap="square">
            <a:spAutoFit/>
          </a:bodyPr>
          <a:lstStyle/>
          <a:p>
            <a:pPr eaLnBrk="0" hangingPunct="0">
              <a:lnSpc>
                <a:spcPct val="90000"/>
              </a:lnSpc>
            </a:pPr>
            <a:r>
              <a:rPr lang="en-US" b="1" dirty="0">
                <a:solidFill>
                  <a:schemeClr val="bg2"/>
                </a:solidFill>
              </a:rPr>
              <a:t>2</a:t>
            </a:r>
            <a:endParaRPr lang="en-US" sz="2400" dirty="0">
              <a:solidFill>
                <a:srgbClr val="00DFCA"/>
              </a:solidFill>
            </a:endParaRPr>
          </a:p>
        </p:txBody>
      </p:sp>
      <p:sp>
        <p:nvSpPr>
          <p:cNvPr id="155664" name="Text Box 17"/>
          <p:cNvSpPr txBox="1">
            <a:spLocks noChangeArrowheads="1"/>
          </p:cNvSpPr>
          <p:nvPr/>
        </p:nvSpPr>
        <p:spPr bwMode="auto">
          <a:xfrm>
            <a:off x="9674869" y="2232475"/>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3</a:t>
            </a:r>
            <a:endParaRPr lang="en-US" sz="2400">
              <a:solidFill>
                <a:srgbClr val="00DFCA"/>
              </a:solidFill>
            </a:endParaRPr>
          </a:p>
        </p:txBody>
      </p:sp>
      <p:sp>
        <p:nvSpPr>
          <p:cNvPr id="155665" name="Text Box 18"/>
          <p:cNvSpPr txBox="1">
            <a:spLocks noChangeArrowheads="1"/>
          </p:cNvSpPr>
          <p:nvPr/>
        </p:nvSpPr>
        <p:spPr bwMode="auto">
          <a:xfrm>
            <a:off x="8453210" y="5765857"/>
            <a:ext cx="202421" cy="284230"/>
          </a:xfrm>
          <a:prstGeom prst="rect">
            <a:avLst/>
          </a:prstGeom>
          <a:noFill/>
          <a:ln w="9525">
            <a:noFill/>
            <a:miter lim="800000"/>
            <a:headEnd/>
            <a:tailEnd/>
          </a:ln>
        </p:spPr>
        <p:txBody>
          <a:bodyPr wrap="none">
            <a:spAutoFit/>
          </a:bodyPr>
          <a:lstStyle/>
          <a:p>
            <a:pPr eaLnBrk="0" hangingPunct="0">
              <a:lnSpc>
                <a:spcPct val="90000"/>
              </a:lnSpc>
            </a:pPr>
            <a:r>
              <a:rPr lang="en-US" b="1">
                <a:solidFill>
                  <a:schemeClr val="bg2"/>
                </a:solidFill>
              </a:rPr>
              <a:t>4</a:t>
            </a:r>
            <a:endParaRPr lang="en-US" sz="2400">
              <a:solidFill>
                <a:srgbClr val="00DFCA"/>
              </a:solidFill>
            </a:endParaRPr>
          </a:p>
        </p:txBody>
      </p:sp>
      <p:sp>
        <p:nvSpPr>
          <p:cNvPr id="155666" name="Text Box 19"/>
          <p:cNvSpPr txBox="1">
            <a:spLocks noChangeArrowheads="1"/>
          </p:cNvSpPr>
          <p:nvPr/>
        </p:nvSpPr>
        <p:spPr bwMode="auto">
          <a:xfrm>
            <a:off x="7406861" y="1036098"/>
            <a:ext cx="669901" cy="353368"/>
          </a:xfrm>
          <a:prstGeom prst="rect">
            <a:avLst/>
          </a:prstGeom>
          <a:noFill/>
          <a:ln w="9525">
            <a:noFill/>
            <a:miter lim="800000"/>
            <a:headEnd/>
            <a:tailEnd/>
          </a:ln>
        </p:spPr>
        <p:txBody>
          <a:bodyPr wrap="none">
            <a:spAutoFit/>
          </a:bodyPr>
          <a:lstStyle/>
          <a:p>
            <a:pPr eaLnBrk="0" hangingPunct="0">
              <a:lnSpc>
                <a:spcPct val="90000"/>
              </a:lnSpc>
            </a:pPr>
            <a:r>
              <a:rPr lang="en-US" sz="2400" b="1" dirty="0">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38</a:t>
            </a:fld>
            <a:endParaRPr lang="en-US"/>
          </a:p>
        </p:txBody>
      </p:sp>
      <p:sp>
        <p:nvSpPr>
          <p:cNvPr id="156675" name="Text Box 3"/>
          <p:cNvSpPr txBox="1">
            <a:spLocks noChangeArrowheads="1"/>
          </p:cNvSpPr>
          <p:nvPr/>
        </p:nvSpPr>
        <p:spPr bwMode="auto">
          <a:xfrm>
            <a:off x="2286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4267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3124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1981200" y="1266826"/>
            <a:ext cx="8229600" cy="2087563"/>
          </a:xfrm>
        </p:spPr>
        <p:txBody>
          <a:bodyPr/>
          <a:lstStyle/>
          <a:p>
            <a:pPr eaLnBrk="1" hangingPunct="1">
              <a:lnSpc>
                <a:spcPct val="139000"/>
              </a:lnSpc>
              <a:buFontTx/>
              <a:buNone/>
              <a:defRPr/>
            </a:pPr>
            <a:r>
              <a:rPr lang="en-US" b="1" dirty="0"/>
              <a:t>When watching the Moon over the ocean, you often see a long streak of light on the surface of the water.  This occurs because:</a:t>
            </a:r>
            <a:endParaRPr lang="en-US" b="1" dirty="0">
              <a:effectLst>
                <a:outerShdw blurRad="38100" dist="38100" dir="2700000" algn="tl">
                  <a:srgbClr val="C0C0C0"/>
                </a:outerShdw>
              </a:effectLst>
            </a:endParaRPr>
          </a:p>
          <a:p>
            <a:pPr eaLnBrk="1" hangingPunct="1">
              <a:defRPr/>
            </a:pPr>
            <a:endParaRPr lang="en-US"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39</a:t>
            </a:fld>
            <a:endParaRPr lang="en-US"/>
          </a:p>
        </p:txBody>
      </p:sp>
      <p:sp>
        <p:nvSpPr>
          <p:cNvPr id="157701" name="Text Box 4"/>
          <p:cNvSpPr txBox="1">
            <a:spLocks noChangeArrowheads="1"/>
          </p:cNvSpPr>
          <p:nvPr/>
        </p:nvSpPr>
        <p:spPr bwMode="auto">
          <a:xfrm>
            <a:off x="8007350" y="6146800"/>
            <a:ext cx="330540" cy="369332"/>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7845425" y="3263901"/>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2173289" y="3287714"/>
            <a:ext cx="5068887" cy="2825389"/>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a:buNone/>
            </a:pPr>
            <a:r>
              <a:rPr lang="en-US"/>
              <a:t>The speed of light is always constant</a:t>
            </a:r>
          </a:p>
          <a:p>
            <a:pPr marL="609600" indent="-609600">
              <a:buFontTx/>
              <a:buAutoNum type="alphaLcParenR"/>
            </a:pPr>
            <a:r>
              <a:rPr lang="en-US"/>
              <a:t>True</a:t>
            </a:r>
          </a:p>
          <a:p>
            <a:pPr marL="609600" indent="-609600">
              <a:buFontTx/>
              <a:buAutoNum type="alphaLcParenR"/>
            </a:pPr>
            <a:r>
              <a:rPr lang="en-US"/>
              <a:t>False</a:t>
            </a:r>
          </a:p>
          <a:p>
            <a:pPr marL="609600" indent="-609600"/>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4</a:t>
            </a:fld>
            <a:endParaRPr lang="en-US"/>
          </a:p>
        </p:txBody>
      </p:sp>
    </p:spTree>
    <p:extLst>
      <p:ext uri="{BB962C8B-B14F-4D97-AF65-F5344CB8AC3E}">
        <p14:creationId xmlns:p14="http://schemas.microsoft.com/office/powerpoint/2010/main" val="1903771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1981200" y="1600201"/>
            <a:ext cx="3733800" cy="4525963"/>
          </a:xfrm>
        </p:spPr>
        <p:txBody>
          <a:bodyPr/>
          <a:lstStyle/>
          <a:p>
            <a:pPr>
              <a:lnSpc>
                <a:spcPct val="90000"/>
              </a:lnSpc>
            </a:pPr>
            <a:r>
              <a:rPr lang="en-US"/>
              <a:t>Assume the angle between two mirrors is 90</a:t>
            </a:r>
            <a:r>
              <a:rPr lang="en-US" baseline="30000"/>
              <a:t>o</a:t>
            </a:r>
            <a:endParaRPr lang="en-US"/>
          </a:p>
          <a:p>
            <a:pPr>
              <a:lnSpc>
                <a:spcPct val="90000"/>
              </a:lnSpc>
            </a:pPr>
            <a:r>
              <a:rPr lang="en-US"/>
              <a:t>The reflected beam returns to the source parallel to its original path</a:t>
            </a:r>
          </a:p>
          <a:p>
            <a:pPr>
              <a:lnSpc>
                <a:spcPct val="90000"/>
              </a:lnSpc>
            </a:pPr>
            <a:r>
              <a:rPr lang="en-US"/>
              <a:t>This phenomenon is called </a:t>
            </a:r>
            <a:r>
              <a:rPr lang="en-US" i="1"/>
              <a:t>retroreflection</a:t>
            </a:r>
            <a:endParaRPr lang="en-US"/>
          </a:p>
          <a:p>
            <a:pPr>
              <a:lnSpc>
                <a:spcPct val="90000"/>
              </a:lnSpc>
            </a:pPr>
            <a:endParaRPr lang="en-US"/>
          </a:p>
        </p:txBody>
      </p:sp>
      <p:grpSp>
        <p:nvGrpSpPr>
          <p:cNvPr id="2" name="Group 4"/>
          <p:cNvGrpSpPr>
            <a:grpSpLocks/>
          </p:cNvGrpSpPr>
          <p:nvPr/>
        </p:nvGrpSpPr>
        <p:grpSpPr bwMode="auto">
          <a:xfrm>
            <a:off x="6781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a:sym typeface="Symbol" pitchFamily="18" charset="2"/>
                </a:rPr>
                <a:t></a:t>
              </a:r>
              <a:r>
                <a:rPr lang="en-US"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dirty="0">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
        <p:nvSpPr>
          <p:cNvPr id="3" name="Text Box 17">
            <a:extLst>
              <a:ext uri="{FF2B5EF4-FFF2-40B4-BE49-F238E27FC236}">
                <a16:creationId xmlns:a16="http://schemas.microsoft.com/office/drawing/2014/main" id="{3321F81E-DCAF-C7D8-16EF-9021441D6063}"/>
              </a:ext>
            </a:extLst>
          </p:cNvPr>
          <p:cNvSpPr txBox="1">
            <a:spLocks noChangeArrowheads="1"/>
          </p:cNvSpPr>
          <p:nvPr/>
        </p:nvSpPr>
        <p:spPr bwMode="auto">
          <a:xfrm>
            <a:off x="9910762" y="4145756"/>
            <a:ext cx="311304" cy="369332"/>
          </a:xfrm>
          <a:prstGeom prst="rect">
            <a:avLst/>
          </a:prstGeom>
          <a:noFill/>
          <a:ln w="9525" algn="ctr">
            <a:noFill/>
            <a:miter lim="800000"/>
            <a:headEnd/>
            <a:tailEnd/>
          </a:ln>
          <a:effectLst/>
        </p:spPr>
        <p:txBody>
          <a:bodyPr wrap="none">
            <a:spAutoFit/>
          </a:bodyPr>
          <a:lstStyle/>
          <a:p>
            <a:r>
              <a:rPr lang="en-US" dirty="0">
                <a:sym typeface="Symbol" panose="05050102010706020507" pitchFamily="18" charset="2"/>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1981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6248400" y="2133600"/>
            <a:ext cx="3962400" cy="3062288"/>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2438401" y="1219201"/>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6553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7467601" y="3276601"/>
            <a:ext cx="2747963" cy="2790825"/>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1981200" y="1600201"/>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5486400" y="1371601"/>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6934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1981200" y="3276600"/>
            <a:ext cx="3657600" cy="2743200"/>
          </a:xfrm>
          <a:prstGeom prst="rect">
            <a:avLst/>
          </a:prstGeom>
          <a:noFill/>
        </p:spPr>
      </p:pic>
      <p:sp>
        <p:nvSpPr>
          <p:cNvPr id="174088" name="Rectangle 8"/>
          <p:cNvSpPr>
            <a:spLocks noChangeArrowheads="1"/>
          </p:cNvSpPr>
          <p:nvPr/>
        </p:nvSpPr>
        <p:spPr bwMode="auto">
          <a:xfrm>
            <a:off x="1752600" y="6172200"/>
            <a:ext cx="3352800" cy="457200"/>
          </a:xfrm>
          <a:prstGeom prst="rect">
            <a:avLst/>
          </a:prstGeom>
          <a:noFill/>
          <a:ln w="9525" algn="ctr">
            <a:noFill/>
            <a:miter lim="800000"/>
            <a:headEnd/>
            <a:tailEnd/>
          </a:ln>
          <a:effectLst/>
        </p:spPr>
        <p:txBody>
          <a:bodyPr>
            <a:spAutoFit/>
          </a:bodyPr>
          <a:lstStyle/>
          <a:p>
            <a:r>
              <a:rPr lang="en-US" sz="1200"/>
              <a:t>http://www.arrl.org/news/features/2002/01/21/1/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1905000" y="1295401"/>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5029201" y="4343401"/>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2314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2168525" y="4622801"/>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2168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2133600" y="5541964"/>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2154239"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5819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4038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2362200" y="5327651"/>
            <a:ext cx="2057400" cy="277641"/>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2057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a:latin typeface="Times New Roman" pitchFamily="18" charset="0"/>
              </a:rPr>
              <a:t>Metal “Mirror”</a:t>
            </a:r>
          </a:p>
        </p:txBody>
      </p:sp>
      <p:sp>
        <p:nvSpPr>
          <p:cNvPr id="89110" name="Rectangle 22"/>
          <p:cNvSpPr>
            <a:spLocks noChangeArrowheads="1"/>
          </p:cNvSpPr>
          <p:nvPr/>
        </p:nvSpPr>
        <p:spPr bwMode="auto">
          <a:xfrm>
            <a:off x="4997450" y="5326064"/>
            <a:ext cx="2165350" cy="277641"/>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4886326"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4724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4752975" y="4875213"/>
            <a:ext cx="304800" cy="312778"/>
          </a:xfrm>
          <a:prstGeom prst="rect">
            <a:avLst/>
          </a:prstGeom>
          <a:noFill/>
          <a:ln w="12700">
            <a:noFill/>
            <a:miter lim="800000"/>
            <a:headEnd type="none" w="sm" len="sm"/>
            <a:tailEnd type="none" w="sm" len="sm"/>
          </a:ln>
          <a:effectLst/>
        </p:spPr>
        <p:txBody>
          <a:bodyPr>
            <a:spAutoFit/>
          </a:bodyPr>
          <a:lstStyle/>
          <a:p>
            <a:pPr>
              <a:lnSpc>
                <a:spcPct val="40000"/>
              </a:lnSpc>
            </a:pPr>
            <a:r>
              <a:rPr lang="en-US" sz="1600">
                <a:solidFill>
                  <a:schemeClr val="bg2"/>
                </a:solidFill>
                <a:latin typeface="Times New Roman" pitchFamily="18" charset="0"/>
              </a:rPr>
              <a:t>+-</a:t>
            </a:r>
          </a:p>
        </p:txBody>
      </p:sp>
      <p:sp>
        <p:nvSpPr>
          <p:cNvPr id="89114" name="Rectangle 26"/>
          <p:cNvSpPr>
            <a:spLocks noChangeArrowheads="1"/>
          </p:cNvSpPr>
          <p:nvPr/>
        </p:nvSpPr>
        <p:spPr bwMode="auto">
          <a:xfrm>
            <a:off x="7391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7848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3533775" y="1198564"/>
            <a:ext cx="5124450" cy="446722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828800" y="2057400"/>
            <a:ext cx="8824948" cy="36957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3533775" y="1198564"/>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3527426" y="1189038"/>
            <a:ext cx="5135563" cy="4487862"/>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1879600" y="1339851"/>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a:lnSpc>
                <a:spcPct val="80000"/>
              </a:lnSpc>
              <a:buFontTx/>
              <a:buAutoNum type="alphaLcParenR"/>
              <a:defRPr/>
            </a:pPr>
            <a:r>
              <a:rPr lang="en-US" sz="2000" b="1">
                <a:solidFill>
                  <a:schemeClr val="tx2"/>
                </a:solidFill>
              </a:rPr>
              <a:t>0.5 m</a:t>
            </a:r>
          </a:p>
          <a:p>
            <a:pPr marL="762000" lvl="1" indent="-304800">
              <a:lnSpc>
                <a:spcPct val="80000"/>
              </a:lnSpc>
              <a:buFontTx/>
              <a:buAutoNum type="alphaLcParenR"/>
              <a:defRPr/>
            </a:pPr>
            <a:r>
              <a:rPr lang="en-US" sz="2000" b="1">
                <a:solidFill>
                  <a:schemeClr val="tx2"/>
                </a:solidFill>
              </a:rPr>
              <a:t>1.0 m </a:t>
            </a:r>
          </a:p>
          <a:p>
            <a:pPr marL="762000" lvl="1" indent="-304800">
              <a:lnSpc>
                <a:spcPct val="80000"/>
              </a:lnSpc>
              <a:buFontTx/>
              <a:buAutoNum type="alphaLcParenR"/>
              <a:defRPr/>
            </a:pPr>
            <a:r>
              <a:rPr lang="en-US" sz="2000" b="1">
                <a:solidFill>
                  <a:schemeClr val="tx2"/>
                </a:solidFill>
              </a:rPr>
              <a:t>1.5 m</a:t>
            </a:r>
          </a:p>
          <a:p>
            <a:pPr marL="762000" lvl="1" indent="-304800">
              <a:lnSpc>
                <a:spcPct val="80000"/>
              </a:lnSpc>
              <a:buFontTx/>
              <a:buAutoNum type="alphaLcParenR"/>
              <a:defRPr/>
            </a:pPr>
            <a:r>
              <a:rPr lang="en-US" sz="2000" b="1">
                <a:solidFill>
                  <a:schemeClr val="tx2"/>
                </a:solidFill>
              </a:rPr>
              <a:t>2.0 m</a:t>
            </a:r>
          </a:p>
          <a:p>
            <a:pPr marL="762000" lvl="1" indent="-304800">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49</a:t>
            </a:fld>
            <a:endParaRPr lang="en-US"/>
          </a:p>
        </p:txBody>
      </p:sp>
      <p:grpSp>
        <p:nvGrpSpPr>
          <p:cNvPr id="2" name="Group 4"/>
          <p:cNvGrpSpPr>
            <a:grpSpLocks/>
          </p:cNvGrpSpPr>
          <p:nvPr/>
        </p:nvGrpSpPr>
        <p:grpSpPr bwMode="auto">
          <a:xfrm>
            <a:off x="6505576" y="1423989"/>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name="Clip" r:id="rId2" imgW="2287080" imgH="2021400" progId="">
                    <p:embed/>
                  </p:oleObj>
                </mc:Choice>
                <mc:Fallback>
                  <p:oleObj name="Clip" r:id="rId2" imgW="2287080" imgH="2021400" progId="">
                    <p:embed/>
                    <p:pic>
                      <p:nvPicPr>
                        <p:cNvPr id="12290" name="Object 5"/>
                        <p:cNvPicPr>
                          <a:picLocks noChangeAspect="1" noChangeArrowheads="1"/>
                        </p:cNvPicPr>
                        <p:nvPr/>
                      </p:nvPicPr>
                      <p:blipFill>
                        <a:blip r:embed="rId3">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1605"/>
              <a:ext cx="1366" cy="241"/>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name="Clip" r:id="rId4" imgW="1599480" imgH="2287080" progId="">
                    <p:embed/>
                  </p:oleObj>
                </mc:Choice>
                <mc:Fallback>
                  <p:oleObj name="Clip" r:id="rId4" imgW="1599480" imgH="2287080" progId="">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8007350" y="6146800"/>
            <a:ext cx="330540" cy="369332"/>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a:buNone/>
            </a:pPr>
            <a:r>
              <a:rPr lang="en-US" dirty="0"/>
              <a:t>Can anything go faster than light?</a:t>
            </a:r>
          </a:p>
          <a:p>
            <a:pPr marL="609600" indent="-609600">
              <a:buFontTx/>
              <a:buAutoNum type="alphaLcParenR"/>
            </a:pPr>
            <a:r>
              <a:rPr lang="en-US" dirty="0"/>
              <a:t>Yes</a:t>
            </a:r>
          </a:p>
          <a:p>
            <a:pPr marL="609600" indent="-609600">
              <a:buFontTx/>
              <a:buAutoNum type="alphaLcParenR"/>
            </a:pPr>
            <a:r>
              <a:rPr lang="en-US" dirty="0"/>
              <a:t>No</a:t>
            </a:r>
          </a:p>
          <a:p>
            <a:pPr marL="609600" indent="-609600">
              <a:buFontTx/>
              <a:buAutoNum type="alphaLcParenR"/>
            </a:pPr>
            <a:r>
              <a:rPr lang="en-US" dirty="0"/>
              <a:t>maybe</a:t>
            </a:r>
          </a:p>
          <a:p>
            <a:pPr marL="609600" indent="-609600"/>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5</a:t>
            </a:fld>
            <a:endParaRPr lang="en-US"/>
          </a:p>
        </p:txBody>
      </p:sp>
    </p:spTree>
    <p:extLst>
      <p:ext uri="{BB962C8B-B14F-4D97-AF65-F5344CB8AC3E}">
        <p14:creationId xmlns:p14="http://schemas.microsoft.com/office/powerpoint/2010/main" val="856326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5F484C-BF75-3724-42FE-EFC5FB76324C}"/>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E9E6A677-786F-B8EB-A422-4FF4897A6A6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0595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7128932"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dirty="0"/>
              <a:t>Question</a:t>
            </a:r>
          </a:p>
        </p:txBody>
      </p:sp>
      <p:sp>
        <p:nvSpPr>
          <p:cNvPr id="5" name="Content Placeholder 4"/>
          <p:cNvSpPr>
            <a:spLocks noGrp="1"/>
          </p:cNvSpPr>
          <p:nvPr>
            <p:ph idx="1"/>
          </p:nvPr>
        </p:nvSpPr>
        <p:spPr>
          <a:xfrm>
            <a:off x="304800" y="1524000"/>
            <a:ext cx="4504267" cy="4652963"/>
          </a:xfrm>
        </p:spPr>
        <p:txBody>
          <a:bodyPr>
            <a:normAutofit/>
          </a:bodyPr>
          <a:lstStyle/>
          <a:p>
            <a:pPr marL="0" indent="0">
              <a:buNone/>
            </a:pPr>
            <a:r>
              <a:rPr lang="en-US" dirty="0"/>
              <a:t>I now have three “slits” with light going through them. What will I see on the screen?</a:t>
            </a:r>
          </a:p>
          <a:p>
            <a:pPr marL="514350" indent="-514350">
              <a:buFont typeface="+mj-lt"/>
              <a:buAutoNum type="alphaLcParenR"/>
            </a:pPr>
            <a:r>
              <a:rPr lang="en-US" dirty="0"/>
              <a:t>Just a blur of light</a:t>
            </a:r>
          </a:p>
          <a:p>
            <a:pPr marL="514350" indent="-514350">
              <a:buFont typeface="+mj-lt"/>
              <a:buAutoNum type="alphaLcParenR"/>
            </a:pPr>
            <a:r>
              <a:rPr lang="en-US" dirty="0"/>
              <a:t>Still bright spots and dark spots</a:t>
            </a:r>
          </a:p>
          <a:p>
            <a:pPr marL="514350" indent="-514350">
              <a:buFont typeface="+mj-lt"/>
              <a:buAutoNum type="alphaLcParenR"/>
            </a:pPr>
            <a:r>
              <a:rPr lang="en-US" dirty="0"/>
              <a:t>Nothing, most of the light doesn’t get through</a:t>
            </a:r>
          </a:p>
          <a:p>
            <a:pPr marL="514350" indent="-514350">
              <a:buFont typeface="+mj-lt"/>
              <a:buAutoNum type="alphaLcParenR"/>
            </a:pPr>
            <a:r>
              <a:rPr lang="en-US" dirty="0"/>
              <a:t>Exactly three bright spots</a:t>
            </a:r>
          </a:p>
          <a:p>
            <a:pPr marL="0" indent="0">
              <a:buNone/>
            </a:pPr>
            <a:endParaRPr lang="en-US" dirty="0"/>
          </a:p>
        </p:txBody>
      </p:sp>
      <p:sp>
        <p:nvSpPr>
          <p:cNvPr id="6" name="Rectangle 5"/>
          <p:cNvSpPr/>
          <p:nvPr/>
        </p:nvSpPr>
        <p:spPr>
          <a:xfrm>
            <a:off x="7213601" y="1"/>
            <a:ext cx="389466"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30534" y="2387600"/>
            <a:ext cx="372533" cy="1083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47467" y="3725334"/>
            <a:ext cx="372533" cy="1083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281333" y="5181600"/>
            <a:ext cx="406399"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6654800"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80666"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15469" y="0"/>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06535" y="-33863"/>
            <a:ext cx="84667" cy="6858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046133" y="3183466"/>
            <a:ext cx="1286934" cy="643467"/>
          </a:xfrm>
          <a:prstGeom prst="rightArrow">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549468" y="0"/>
            <a:ext cx="1523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0701867" y="152400"/>
            <a:ext cx="914400" cy="795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Screen</a:t>
            </a:r>
          </a:p>
        </p:txBody>
      </p:sp>
    </p:spTree>
    <p:extLst>
      <p:ext uri="{BB962C8B-B14F-4D97-AF65-F5344CB8AC3E}">
        <p14:creationId xmlns:p14="http://schemas.microsoft.com/office/powerpoint/2010/main" val="3366636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810001" y="152400"/>
            <a:ext cx="3287653" cy="5842000"/>
          </a:xfrm>
          <a:prstGeom prst="rect">
            <a:avLst/>
          </a:prstGeom>
          <a:noFill/>
          <a:ln w="9525">
            <a:noFill/>
            <a:miter lim="800000"/>
            <a:headEnd/>
            <a:tailEnd/>
          </a:ln>
          <a:effectLst/>
        </p:spPr>
      </p:pic>
    </p:spTree>
    <p:extLst>
      <p:ext uri="{BB962C8B-B14F-4D97-AF65-F5344CB8AC3E}">
        <p14:creationId xmlns:p14="http://schemas.microsoft.com/office/powerpoint/2010/main" val="2132342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srcRect/>
          <a:stretch>
            <a:fillRect/>
          </a:stretch>
        </p:blipFill>
        <p:spPr bwMode="auto">
          <a:xfrm>
            <a:off x="2833689" y="785814"/>
            <a:ext cx="6524625" cy="5286375"/>
          </a:xfrm>
          <a:prstGeom prst="rect">
            <a:avLst/>
          </a:prstGeom>
          <a:noFill/>
          <a:ln w="9525">
            <a:noFill/>
            <a:miter lim="800000"/>
            <a:headEnd/>
            <a:tailEnd/>
          </a:ln>
        </p:spPr>
      </p:pic>
    </p:spTree>
    <p:extLst>
      <p:ext uri="{BB962C8B-B14F-4D97-AF65-F5344CB8AC3E}">
        <p14:creationId xmlns:p14="http://schemas.microsoft.com/office/powerpoint/2010/main" val="4040861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3962401" y="0"/>
            <a:ext cx="3819263" cy="6527800"/>
          </a:xfrm>
          <a:prstGeom prst="rect">
            <a:avLst/>
          </a:prstGeom>
          <a:noFill/>
          <a:ln w="9525">
            <a:noFill/>
            <a:miter lim="800000"/>
            <a:headEnd/>
            <a:tailEnd/>
          </a:ln>
          <a:effectLst/>
        </p:spPr>
      </p:pic>
    </p:spTree>
    <p:extLst>
      <p:ext uri="{BB962C8B-B14F-4D97-AF65-F5344CB8AC3E}">
        <p14:creationId xmlns:p14="http://schemas.microsoft.com/office/powerpoint/2010/main" val="1862410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 name="Picture 3"/>
          <p:cNvPicPr>
            <a:picLocks noChangeAspect="1" noChangeArrowheads="1"/>
          </p:cNvPicPr>
          <p:nvPr/>
        </p:nvPicPr>
        <p:blipFill>
          <a:blip r:embed="rId2" cstate="print"/>
          <a:srcRect/>
          <a:stretch>
            <a:fillRect/>
          </a:stretch>
        </p:blipFill>
        <p:spPr bwMode="auto">
          <a:xfrm>
            <a:off x="4662489" y="1828800"/>
            <a:ext cx="2081319" cy="5151438"/>
          </a:xfrm>
          <a:prstGeom prst="rect">
            <a:avLst/>
          </a:prstGeom>
          <a:noFill/>
          <a:ln w="9525">
            <a:noFill/>
            <a:miter lim="800000"/>
            <a:headEnd/>
            <a:tailEnd/>
          </a:ln>
          <a:effectLst/>
        </p:spPr>
      </p:pic>
    </p:spTree>
    <p:extLst>
      <p:ext uri="{BB962C8B-B14F-4D97-AF65-F5344CB8AC3E}">
        <p14:creationId xmlns:p14="http://schemas.microsoft.com/office/powerpoint/2010/main" val="21357243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5"/>
          <p:cNvSpPr>
            <a:spLocks noGrp="1"/>
          </p:cNvSpPr>
          <p:nvPr>
            <p:ph type="ftr" sz="quarter" idx="11"/>
          </p:nvPr>
        </p:nvSpPr>
        <p:spPr>
          <a:noFill/>
        </p:spPr>
        <p:txBody>
          <a:bodyPr/>
          <a:lstStyle/>
          <a:p>
            <a:r>
              <a:rPr lang="en-US"/>
              <a:t>R. Todd Lines</a:t>
            </a:r>
          </a:p>
        </p:txBody>
      </p:sp>
      <p:sp>
        <p:nvSpPr>
          <p:cNvPr id="56323" name="Rectangle 2"/>
          <p:cNvSpPr>
            <a:spLocks noGrp="1" noChangeArrowheads="1"/>
          </p:cNvSpPr>
          <p:nvPr>
            <p:ph type="title"/>
          </p:nvPr>
        </p:nvSpPr>
        <p:spPr>
          <a:xfrm>
            <a:off x="3124200" y="0"/>
            <a:ext cx="7304088" cy="1143000"/>
          </a:xfrm>
        </p:spPr>
        <p:txBody>
          <a:bodyPr>
            <a:normAutofit fontScale="90000"/>
          </a:bodyPr>
          <a:lstStyle/>
          <a:p>
            <a:pPr eaLnBrk="1" hangingPunct="1"/>
            <a:r>
              <a:rPr lang="en-US"/>
              <a:t>Diffraction Grating Spectrometer</a:t>
            </a:r>
          </a:p>
        </p:txBody>
      </p:sp>
      <p:sp>
        <p:nvSpPr>
          <p:cNvPr id="56324" name="Rectangle 3"/>
          <p:cNvSpPr>
            <a:spLocks noGrp="1" noChangeArrowheads="1"/>
          </p:cNvSpPr>
          <p:nvPr>
            <p:ph type="body" sz="half" idx="1"/>
          </p:nvPr>
        </p:nvSpPr>
        <p:spPr>
          <a:xfrm>
            <a:off x="2133600" y="1371601"/>
            <a:ext cx="4154488" cy="4611687"/>
          </a:xfrm>
        </p:spPr>
        <p:txBody>
          <a:bodyPr/>
          <a:lstStyle/>
          <a:p>
            <a:pPr eaLnBrk="1" hangingPunct="1">
              <a:lnSpc>
                <a:spcPct val="90000"/>
              </a:lnSpc>
            </a:pPr>
            <a:r>
              <a:rPr lang="en-US" sz="2400" dirty="0"/>
              <a:t>The collimated beam is incident on the grating</a:t>
            </a:r>
          </a:p>
          <a:p>
            <a:pPr eaLnBrk="1" hangingPunct="1">
              <a:lnSpc>
                <a:spcPct val="90000"/>
              </a:lnSpc>
            </a:pPr>
            <a:r>
              <a:rPr lang="en-US" sz="2400" dirty="0"/>
              <a:t>The diffracted light leaves the gratings and the telescope is used to view the image</a:t>
            </a:r>
          </a:p>
          <a:p>
            <a:pPr eaLnBrk="1" hangingPunct="1">
              <a:lnSpc>
                <a:spcPct val="90000"/>
              </a:lnSpc>
            </a:pPr>
            <a:r>
              <a:rPr lang="en-US" sz="2400" dirty="0"/>
              <a:t>The wavelength can be determined by measuring the precise angles at which the images of the slit appear for the various orders</a:t>
            </a:r>
          </a:p>
        </p:txBody>
      </p:sp>
      <p:pic>
        <p:nvPicPr>
          <p:cNvPr id="8193" name="Picture 1"/>
          <p:cNvPicPr>
            <a:picLocks noGrp="1" noChangeAspect="1" noChangeArrowheads="1"/>
          </p:cNvPicPr>
          <p:nvPr>
            <p:ph type="clipArt" sz="half" idx="2"/>
          </p:nvPr>
        </p:nvPicPr>
        <p:blipFill>
          <a:blip r:embed="rId2" cstate="print"/>
          <a:srcRect/>
          <a:stretch>
            <a:fillRect/>
          </a:stretch>
        </p:blipFill>
        <p:spPr bwMode="auto">
          <a:xfrm>
            <a:off x="6400801" y="2286001"/>
            <a:ext cx="4033837" cy="1934973"/>
          </a:xfrm>
          <a:prstGeom prst="rect">
            <a:avLst/>
          </a:prstGeom>
          <a:noFill/>
          <a:ln w="9525">
            <a:noFill/>
            <a:miter lim="800000"/>
            <a:headEnd/>
            <a:tailEnd/>
          </a:ln>
          <a:effectLst/>
        </p:spPr>
      </p:pic>
    </p:spTree>
    <p:extLst>
      <p:ext uri="{BB962C8B-B14F-4D97-AF65-F5344CB8AC3E}">
        <p14:creationId xmlns:p14="http://schemas.microsoft.com/office/powerpoint/2010/main" val="3475496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t>Details</a:t>
            </a:r>
          </a:p>
        </p:txBody>
      </p:sp>
      <p:pic>
        <p:nvPicPr>
          <p:cNvPr id="7169" name="Picture 1"/>
          <p:cNvPicPr>
            <a:picLocks noChangeAspect="1" noChangeArrowheads="1"/>
          </p:cNvPicPr>
          <p:nvPr/>
        </p:nvPicPr>
        <p:blipFill>
          <a:blip r:embed="rId2" cstate="print"/>
          <a:srcRect/>
          <a:stretch>
            <a:fillRect/>
          </a:stretch>
        </p:blipFill>
        <p:spPr bwMode="auto">
          <a:xfrm>
            <a:off x="2743201" y="1905000"/>
            <a:ext cx="7267575" cy="3486150"/>
          </a:xfrm>
          <a:prstGeom prst="rect">
            <a:avLst/>
          </a:prstGeom>
          <a:noFill/>
          <a:ln w="9525">
            <a:noFill/>
            <a:miter lim="800000"/>
            <a:headEnd/>
            <a:tailEnd/>
          </a:ln>
          <a:effectLst/>
        </p:spPr>
      </p:pic>
      <p:pic>
        <p:nvPicPr>
          <p:cNvPr id="57353" name="Picture 8"/>
          <p:cNvPicPr>
            <a:picLocks noChangeAspect="1" noChangeArrowheads="1"/>
          </p:cNvPicPr>
          <p:nvPr/>
        </p:nvPicPr>
        <p:blipFill>
          <a:blip r:embed="rId3" cstate="print"/>
          <a:srcRect/>
          <a:stretch>
            <a:fillRect/>
          </a:stretch>
        </p:blipFill>
        <p:spPr bwMode="auto">
          <a:xfrm>
            <a:off x="6858000" y="5029200"/>
            <a:ext cx="3543300" cy="1428750"/>
          </a:xfrm>
          <a:prstGeom prst="rect">
            <a:avLst/>
          </a:prstGeom>
          <a:noFill/>
          <a:ln w="9525" algn="ctr">
            <a:noFill/>
            <a:miter lim="800000"/>
            <a:headEnd/>
            <a:tailEnd/>
          </a:ln>
        </p:spPr>
      </p:pic>
    </p:spTree>
    <p:extLst>
      <p:ext uri="{BB962C8B-B14F-4D97-AF65-F5344CB8AC3E}">
        <p14:creationId xmlns:p14="http://schemas.microsoft.com/office/powerpoint/2010/main" val="722388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p:spPr>
        <p:txBody>
          <a:bodyPr/>
          <a:lstStyle/>
          <a:p>
            <a:r>
              <a:rPr lang="en-US"/>
              <a:t>R. Todd Lines</a:t>
            </a:r>
          </a:p>
        </p:txBody>
      </p:sp>
      <p:sp>
        <p:nvSpPr>
          <p:cNvPr id="55299" name="Rectangle 2"/>
          <p:cNvSpPr>
            <a:spLocks noGrp="1" noChangeArrowheads="1"/>
          </p:cNvSpPr>
          <p:nvPr>
            <p:ph type="title"/>
          </p:nvPr>
        </p:nvSpPr>
        <p:spPr>
          <a:xfrm>
            <a:off x="2760664" y="0"/>
            <a:ext cx="7362825" cy="1143000"/>
          </a:xfrm>
        </p:spPr>
        <p:txBody>
          <a:bodyPr>
            <a:normAutofit fontScale="90000"/>
          </a:bodyPr>
          <a:lstStyle/>
          <a:p>
            <a:pPr eaLnBrk="1" hangingPunct="1"/>
            <a:r>
              <a:rPr lang="en-US"/>
              <a:t>Diffraction Grating, Intensity, cont.</a:t>
            </a:r>
          </a:p>
        </p:txBody>
      </p:sp>
      <p:sp>
        <p:nvSpPr>
          <p:cNvPr id="55300" name="Rectangle 3"/>
          <p:cNvSpPr>
            <a:spLocks noGrp="1" noChangeArrowheads="1"/>
          </p:cNvSpPr>
          <p:nvPr>
            <p:ph type="body" idx="1"/>
          </p:nvPr>
        </p:nvSpPr>
        <p:spPr/>
        <p:txBody>
          <a:bodyPr/>
          <a:lstStyle/>
          <a:p>
            <a:pPr eaLnBrk="1" hangingPunct="1"/>
            <a:r>
              <a:rPr lang="en-US"/>
              <a:t>Characteristics of the intensity pattern</a:t>
            </a:r>
          </a:p>
          <a:p>
            <a:pPr lvl="1" eaLnBrk="1" hangingPunct="1"/>
            <a:r>
              <a:rPr lang="en-US"/>
              <a:t>The sharp peaks are in contrast to the broad, bright fringes characteristic of the two-slit interference pattern</a:t>
            </a:r>
          </a:p>
          <a:p>
            <a:pPr lvl="1" eaLnBrk="1" hangingPunct="1"/>
            <a:r>
              <a:rPr lang="en-US"/>
              <a:t>Because the principle maxima are so sharp, they are much brighter than two-slit interference patterns</a:t>
            </a:r>
          </a:p>
          <a:p>
            <a:pPr eaLnBrk="1" hangingPunct="1"/>
            <a:endParaRPr lang="en-US"/>
          </a:p>
        </p:txBody>
      </p:sp>
    </p:spTree>
    <p:extLst>
      <p:ext uri="{BB962C8B-B14F-4D97-AF65-F5344CB8AC3E}">
        <p14:creationId xmlns:p14="http://schemas.microsoft.com/office/powerpoint/2010/main" val="778608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ooter Placeholder 5"/>
          <p:cNvSpPr>
            <a:spLocks noGrp="1"/>
          </p:cNvSpPr>
          <p:nvPr>
            <p:ph type="ftr" sz="quarter" idx="11"/>
          </p:nvPr>
        </p:nvSpPr>
        <p:spPr>
          <a:noFill/>
        </p:spPr>
        <p:txBody>
          <a:bodyPr/>
          <a:lstStyle/>
          <a:p>
            <a:r>
              <a:rPr lang="en-US"/>
              <a:t>R. Todd Lines</a:t>
            </a:r>
          </a:p>
        </p:txBody>
      </p:sp>
      <p:sp>
        <p:nvSpPr>
          <p:cNvPr id="59395" name="Rectangle 2"/>
          <p:cNvSpPr>
            <a:spLocks noGrp="1" noChangeArrowheads="1"/>
          </p:cNvSpPr>
          <p:nvPr>
            <p:ph type="title"/>
          </p:nvPr>
        </p:nvSpPr>
        <p:spPr/>
        <p:txBody>
          <a:bodyPr/>
          <a:lstStyle/>
          <a:p>
            <a:pPr eaLnBrk="1" hangingPunct="1"/>
            <a:r>
              <a:rPr lang="en-US"/>
              <a:t>Grating Light Valve</a:t>
            </a:r>
          </a:p>
        </p:txBody>
      </p:sp>
      <p:sp>
        <p:nvSpPr>
          <p:cNvPr id="59396" name="Rectangle 3"/>
          <p:cNvSpPr>
            <a:spLocks noGrp="1" noChangeArrowheads="1"/>
          </p:cNvSpPr>
          <p:nvPr>
            <p:ph type="body" sz="half" idx="1"/>
          </p:nvPr>
        </p:nvSpPr>
        <p:spPr>
          <a:xfrm>
            <a:off x="1524000" y="1481139"/>
            <a:ext cx="4230688" cy="4459287"/>
          </a:xfrm>
        </p:spPr>
        <p:txBody>
          <a:bodyPr/>
          <a:lstStyle/>
          <a:p>
            <a:pPr eaLnBrk="1" hangingPunct="1"/>
            <a:r>
              <a:rPr lang="en-US" sz="2200"/>
              <a:t>A grating light valve consists of a silicon microchip fitted with an array of parallel silicon nitride ribbons coated with a thin layer of aluminum</a:t>
            </a:r>
          </a:p>
          <a:p>
            <a:pPr eaLnBrk="1" hangingPunct="1"/>
            <a:r>
              <a:rPr lang="en-US" sz="2200"/>
              <a:t>When a voltage is applied between a ribbon and the electrode on the silicon substrate, an electric force pulls the ribbon down</a:t>
            </a:r>
          </a:p>
          <a:p>
            <a:pPr eaLnBrk="1" hangingPunct="1"/>
            <a:r>
              <a:rPr lang="en-US" sz="2200"/>
              <a:t>The array of ribbons acts as a diffraction grating</a:t>
            </a:r>
          </a:p>
        </p:txBody>
      </p:sp>
      <p:pic>
        <p:nvPicPr>
          <p:cNvPr id="59397" name="Picture 4" descr="38-19"/>
          <p:cNvPicPr>
            <a:picLocks noGrp="1" noChangeAspect="1" noChangeArrowheads="1"/>
          </p:cNvPicPr>
          <p:nvPr>
            <p:ph type="clipArt" sz="half" idx="2"/>
          </p:nvPr>
        </p:nvPicPr>
        <p:blipFill>
          <a:blip r:embed="rId2" cstate="print"/>
          <a:srcRect/>
          <a:stretch>
            <a:fillRect/>
          </a:stretch>
        </p:blipFill>
        <p:spPr>
          <a:xfrm>
            <a:off x="6176964" y="2190751"/>
            <a:ext cx="4033837" cy="3343275"/>
          </a:xfrm>
          <a:noFill/>
        </p:spPr>
      </p:pic>
    </p:spTree>
    <p:extLst>
      <p:ext uri="{BB962C8B-B14F-4D97-AF65-F5344CB8AC3E}">
        <p14:creationId xmlns:p14="http://schemas.microsoft.com/office/powerpoint/2010/main" val="781548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dirty="0"/>
              <a:t>Before the beginning of the nineteenth century, light was considered to be a stream of particles</a:t>
            </a:r>
          </a:p>
          <a:p>
            <a:pPr>
              <a:lnSpc>
                <a:spcPct val="90000"/>
              </a:lnSpc>
            </a:pPr>
            <a:r>
              <a:rPr lang="en-US" dirty="0"/>
              <a:t>The particles were either emitted by the object being viewed or emanated from the eyes of the viewer</a:t>
            </a:r>
          </a:p>
          <a:p>
            <a:pPr>
              <a:lnSpc>
                <a:spcPct val="90000"/>
              </a:lnSpc>
            </a:pPr>
            <a:r>
              <a:rPr lang="en-US" dirty="0"/>
              <a:t>Newton was the chief architect of the particle theory of light</a:t>
            </a:r>
          </a:p>
          <a:p>
            <a:pPr lvl="1">
              <a:lnSpc>
                <a:spcPct val="90000"/>
              </a:lnSpc>
            </a:pPr>
            <a:r>
              <a:rPr lang="en-US" dirty="0"/>
              <a:t>He believed the particles left the object and stimulated the sense of sight upon entering the eyes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Footer Placeholder 4"/>
          <p:cNvSpPr>
            <a:spLocks noGrp="1"/>
          </p:cNvSpPr>
          <p:nvPr>
            <p:ph type="ftr" sz="quarter" idx="11"/>
          </p:nvPr>
        </p:nvSpPr>
        <p:spPr>
          <a:noFill/>
        </p:spPr>
        <p:txBody>
          <a:bodyPr/>
          <a:lstStyle/>
          <a:p>
            <a:r>
              <a:rPr lang="en-US"/>
              <a:t>R. Todd Lines</a:t>
            </a:r>
          </a:p>
        </p:txBody>
      </p:sp>
      <p:sp>
        <p:nvSpPr>
          <p:cNvPr id="15364" name="Rectangle 2"/>
          <p:cNvSpPr>
            <a:spLocks noGrp="1" noChangeArrowheads="1"/>
          </p:cNvSpPr>
          <p:nvPr>
            <p:ph type="title"/>
          </p:nvPr>
        </p:nvSpPr>
        <p:spPr>
          <a:xfrm>
            <a:off x="2790825" y="0"/>
            <a:ext cx="7551738" cy="1143000"/>
          </a:xfrm>
        </p:spPr>
        <p:txBody>
          <a:bodyPr/>
          <a:lstStyle/>
          <a:p>
            <a:pPr eaLnBrk="1" hangingPunct="1"/>
            <a:r>
              <a:rPr lang="en-US" sz="3200"/>
              <a:t>Resolving Power of a Diffraction Grating</a:t>
            </a:r>
          </a:p>
        </p:txBody>
      </p:sp>
      <p:sp>
        <p:nvSpPr>
          <p:cNvPr id="15365" name="Rectangle 3"/>
          <p:cNvSpPr>
            <a:spLocks noGrp="1" noChangeArrowheads="1"/>
          </p:cNvSpPr>
          <p:nvPr>
            <p:ph type="body" idx="1"/>
          </p:nvPr>
        </p:nvSpPr>
        <p:spPr/>
        <p:txBody>
          <a:bodyPr/>
          <a:lstStyle/>
          <a:p>
            <a:pPr eaLnBrk="1" hangingPunct="1">
              <a:lnSpc>
                <a:spcPct val="90000"/>
              </a:lnSpc>
            </a:pPr>
            <a:r>
              <a:rPr lang="en-US"/>
              <a:t>For two nearly equal wavelengths, </a:t>
            </a:r>
            <a:r>
              <a:rPr lang="en-US" i="1">
                <a:cs typeface="Arial" charset="0"/>
              </a:rPr>
              <a:t>λ</a:t>
            </a:r>
            <a:r>
              <a:rPr lang="en-US" baseline="-25000"/>
              <a:t>1</a:t>
            </a:r>
            <a:r>
              <a:rPr lang="en-US"/>
              <a:t> and </a:t>
            </a:r>
            <a:r>
              <a:rPr lang="en-US" i="1">
                <a:cs typeface="Arial" charset="0"/>
              </a:rPr>
              <a:t>λ</a:t>
            </a:r>
            <a:r>
              <a:rPr lang="en-US" baseline="-25000"/>
              <a:t>2</a:t>
            </a:r>
            <a:r>
              <a:rPr lang="en-US"/>
              <a:t>, between which a diffraction grating can just barely distinguish, the </a:t>
            </a:r>
            <a:r>
              <a:rPr lang="en-US" b="1"/>
              <a:t>resolving power</a:t>
            </a:r>
            <a:r>
              <a:rPr lang="en-US"/>
              <a:t>, </a:t>
            </a:r>
            <a:r>
              <a:rPr lang="en-US" i="1"/>
              <a:t>R</a:t>
            </a:r>
            <a:r>
              <a:rPr lang="en-US"/>
              <a:t>, of the grating is defined as </a:t>
            </a:r>
          </a:p>
          <a:p>
            <a:pPr eaLnBrk="1" hangingPunct="1">
              <a:lnSpc>
                <a:spcPct val="90000"/>
              </a:lnSpc>
            </a:pPr>
            <a:endParaRPr lang="en-US"/>
          </a:p>
          <a:p>
            <a:pPr eaLnBrk="1" hangingPunct="1">
              <a:lnSpc>
                <a:spcPct val="90000"/>
              </a:lnSpc>
            </a:pPr>
            <a:endParaRPr lang="en-US"/>
          </a:p>
          <a:p>
            <a:pPr eaLnBrk="1" hangingPunct="1">
              <a:lnSpc>
                <a:spcPct val="90000"/>
              </a:lnSpc>
            </a:pPr>
            <a:r>
              <a:rPr lang="en-US"/>
              <a:t>Therefore, a grating with a high resolution can distinguish between small differences in wavelength</a:t>
            </a:r>
          </a:p>
        </p:txBody>
      </p:sp>
      <p:graphicFrame>
        <p:nvGraphicFramePr>
          <p:cNvPr id="15362" name="Object 4"/>
          <p:cNvGraphicFramePr>
            <a:graphicFrameLocks noChangeAspect="1"/>
          </p:cNvGraphicFramePr>
          <p:nvPr/>
        </p:nvGraphicFramePr>
        <p:xfrm>
          <a:off x="4876800" y="3251200"/>
          <a:ext cx="2381250" cy="954088"/>
        </p:xfrm>
        <a:graphic>
          <a:graphicData uri="http://schemas.openxmlformats.org/presentationml/2006/ole">
            <mc:AlternateContent xmlns:mc="http://schemas.openxmlformats.org/markup-compatibility/2006">
              <mc:Choice xmlns:v="urn:schemas-microsoft-com:vml" Requires="v">
                <p:oleObj name="Equation" r:id="rId2" imgW="1079280" imgH="431640" progId="">
                  <p:embed/>
                </p:oleObj>
              </mc:Choice>
              <mc:Fallback>
                <p:oleObj name="Equation" r:id="rId2" imgW="1079280" imgH="431640" progId="">
                  <p:embed/>
                  <p:pic>
                    <p:nvPicPr>
                      <p:cNvPr id="1536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51200"/>
                        <a:ext cx="2381250" cy="95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83425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3"/>
          <p:cNvPicPr>
            <a:picLocks noChangeAspect="1" noChangeArrowheads="1"/>
          </p:cNvPicPr>
          <p:nvPr/>
        </p:nvPicPr>
        <p:blipFill>
          <a:blip r:embed="rId2" cstate="print"/>
          <a:srcRect/>
          <a:stretch>
            <a:fillRect/>
          </a:stretch>
        </p:blipFill>
        <p:spPr bwMode="auto">
          <a:xfrm>
            <a:off x="3455036" y="243840"/>
            <a:ext cx="5221473" cy="6400800"/>
          </a:xfrm>
          <a:prstGeom prst="rect">
            <a:avLst/>
          </a:prstGeom>
          <a:noFill/>
          <a:ln w="9525">
            <a:noFill/>
            <a:miter lim="800000"/>
            <a:headEnd/>
            <a:tailEnd/>
          </a:ln>
          <a:effectLst/>
        </p:spPr>
      </p:pic>
      <p:cxnSp>
        <p:nvCxnSpPr>
          <p:cNvPr id="8" name="Straight Arrow Connector 7"/>
          <p:cNvCxnSpPr>
            <a:stCxn id="9" idx="3"/>
          </p:cNvCxnSpPr>
          <p:nvPr/>
        </p:nvCxnSpPr>
        <p:spPr>
          <a:xfrm>
            <a:off x="4393774" y="428954"/>
            <a:ext cx="391586" cy="1654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8320" y="198121"/>
            <a:ext cx="2595454" cy="461665"/>
          </a:xfrm>
          <a:prstGeom prst="rect">
            <a:avLst/>
          </a:prstGeom>
          <a:noFill/>
        </p:spPr>
        <p:txBody>
          <a:bodyPr wrap="none" rtlCol="0">
            <a:spAutoFit/>
          </a:bodyPr>
          <a:lstStyle/>
          <a:p>
            <a:r>
              <a:rPr lang="en-US" sz="2400" dirty="0"/>
              <a:t>Single Slit Envelope</a:t>
            </a:r>
          </a:p>
        </p:txBody>
      </p:sp>
      <p:cxnSp>
        <p:nvCxnSpPr>
          <p:cNvPr id="10" name="Straight Arrow Connector 9"/>
          <p:cNvCxnSpPr>
            <a:stCxn id="12" idx="3"/>
          </p:cNvCxnSpPr>
          <p:nvPr/>
        </p:nvCxnSpPr>
        <p:spPr>
          <a:xfrm flipV="1">
            <a:off x="4116604" y="929641"/>
            <a:ext cx="546836" cy="444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83080" y="1143001"/>
            <a:ext cx="2333524" cy="461665"/>
          </a:xfrm>
          <a:prstGeom prst="rect">
            <a:avLst/>
          </a:prstGeom>
          <a:noFill/>
        </p:spPr>
        <p:txBody>
          <a:bodyPr wrap="none" rtlCol="0">
            <a:spAutoFit/>
          </a:bodyPr>
          <a:lstStyle/>
          <a:p>
            <a:r>
              <a:rPr lang="en-US" sz="2400" dirty="0"/>
              <a:t>Intensity pattern </a:t>
            </a:r>
          </a:p>
        </p:txBody>
      </p:sp>
      <p:sp>
        <p:nvSpPr>
          <p:cNvPr id="15" name="TextBox 14"/>
          <p:cNvSpPr txBox="1"/>
          <p:nvPr/>
        </p:nvSpPr>
        <p:spPr>
          <a:xfrm>
            <a:off x="8463639" y="518161"/>
            <a:ext cx="893193" cy="461665"/>
          </a:xfrm>
          <a:prstGeom prst="rect">
            <a:avLst/>
          </a:prstGeom>
          <a:noFill/>
        </p:spPr>
        <p:txBody>
          <a:bodyPr wrap="none" rtlCol="0">
            <a:spAutoFit/>
          </a:bodyPr>
          <a:lstStyle/>
          <a:p>
            <a:r>
              <a:rPr lang="en-US" sz="2400" dirty="0"/>
              <a:t>2 slits</a:t>
            </a:r>
          </a:p>
        </p:txBody>
      </p:sp>
      <p:sp>
        <p:nvSpPr>
          <p:cNvPr id="16" name="TextBox 15"/>
          <p:cNvSpPr txBox="1"/>
          <p:nvPr/>
        </p:nvSpPr>
        <p:spPr>
          <a:xfrm>
            <a:off x="8463639" y="1584961"/>
            <a:ext cx="893193" cy="461665"/>
          </a:xfrm>
          <a:prstGeom prst="rect">
            <a:avLst/>
          </a:prstGeom>
          <a:noFill/>
        </p:spPr>
        <p:txBody>
          <a:bodyPr wrap="none" rtlCol="0">
            <a:spAutoFit/>
          </a:bodyPr>
          <a:lstStyle/>
          <a:p>
            <a:r>
              <a:rPr lang="en-US" sz="2400" dirty="0"/>
              <a:t>3 slits</a:t>
            </a:r>
          </a:p>
        </p:txBody>
      </p:sp>
      <p:sp>
        <p:nvSpPr>
          <p:cNvPr id="17" name="TextBox 16"/>
          <p:cNvSpPr txBox="1"/>
          <p:nvPr/>
        </p:nvSpPr>
        <p:spPr>
          <a:xfrm>
            <a:off x="8463639" y="2667001"/>
            <a:ext cx="893193" cy="461665"/>
          </a:xfrm>
          <a:prstGeom prst="rect">
            <a:avLst/>
          </a:prstGeom>
          <a:noFill/>
        </p:spPr>
        <p:txBody>
          <a:bodyPr wrap="none" rtlCol="0">
            <a:spAutoFit/>
          </a:bodyPr>
          <a:lstStyle/>
          <a:p>
            <a:r>
              <a:rPr lang="en-US" sz="2400" dirty="0"/>
              <a:t>4 slits</a:t>
            </a:r>
          </a:p>
        </p:txBody>
      </p:sp>
      <p:sp>
        <p:nvSpPr>
          <p:cNvPr id="18" name="TextBox 17"/>
          <p:cNvSpPr txBox="1"/>
          <p:nvPr/>
        </p:nvSpPr>
        <p:spPr>
          <a:xfrm>
            <a:off x="8463639" y="3749041"/>
            <a:ext cx="893193" cy="461665"/>
          </a:xfrm>
          <a:prstGeom prst="rect">
            <a:avLst/>
          </a:prstGeom>
          <a:noFill/>
        </p:spPr>
        <p:txBody>
          <a:bodyPr wrap="none" rtlCol="0">
            <a:spAutoFit/>
          </a:bodyPr>
          <a:lstStyle/>
          <a:p>
            <a:r>
              <a:rPr lang="en-US" sz="2400" dirty="0"/>
              <a:t>5 slits</a:t>
            </a:r>
          </a:p>
        </p:txBody>
      </p:sp>
      <p:sp>
        <p:nvSpPr>
          <p:cNvPr id="19" name="TextBox 18"/>
          <p:cNvSpPr txBox="1"/>
          <p:nvPr/>
        </p:nvSpPr>
        <p:spPr>
          <a:xfrm>
            <a:off x="8346619" y="4831081"/>
            <a:ext cx="1048685" cy="461665"/>
          </a:xfrm>
          <a:prstGeom prst="rect">
            <a:avLst/>
          </a:prstGeom>
          <a:noFill/>
        </p:spPr>
        <p:txBody>
          <a:bodyPr wrap="none" rtlCol="0">
            <a:spAutoFit/>
          </a:bodyPr>
          <a:lstStyle/>
          <a:p>
            <a:r>
              <a:rPr lang="en-US" sz="2400" dirty="0"/>
              <a:t>10 slits</a:t>
            </a:r>
          </a:p>
        </p:txBody>
      </p:sp>
      <p:sp>
        <p:nvSpPr>
          <p:cNvPr id="20" name="TextBox 19"/>
          <p:cNvSpPr txBox="1"/>
          <p:nvPr/>
        </p:nvSpPr>
        <p:spPr>
          <a:xfrm>
            <a:off x="8229600" y="5867401"/>
            <a:ext cx="1204176" cy="461665"/>
          </a:xfrm>
          <a:prstGeom prst="rect">
            <a:avLst/>
          </a:prstGeom>
          <a:noFill/>
        </p:spPr>
        <p:txBody>
          <a:bodyPr wrap="none" rtlCol="0">
            <a:spAutoFit/>
          </a:bodyPr>
          <a:lstStyle/>
          <a:p>
            <a:r>
              <a:rPr lang="en-US" sz="2400" dirty="0"/>
              <a:t>100 slits</a:t>
            </a:r>
          </a:p>
        </p:txBody>
      </p:sp>
      <p:graphicFrame>
        <p:nvGraphicFramePr>
          <p:cNvPr id="21" name="Object 20"/>
          <p:cNvGraphicFramePr>
            <a:graphicFrameLocks noChangeAspect="1"/>
          </p:cNvGraphicFramePr>
          <p:nvPr/>
        </p:nvGraphicFramePr>
        <p:xfrm>
          <a:off x="8487410" y="6521450"/>
          <a:ext cx="811679" cy="336550"/>
        </p:xfrm>
        <a:graphic>
          <a:graphicData uri="http://schemas.openxmlformats.org/presentationml/2006/ole">
            <mc:AlternateContent xmlns:mc="http://schemas.openxmlformats.org/markup-compatibility/2006">
              <mc:Choice xmlns:v="urn:schemas-microsoft-com:vml" Requires="v">
                <p:oleObj name="Equation" r:id="rId3" imgW="520560" imgH="215640" progId="Equation.3">
                  <p:embed/>
                </p:oleObj>
              </mc:Choice>
              <mc:Fallback>
                <p:oleObj name="Equation" r:id="rId3" imgW="520560" imgH="215640" progId="Equation.3">
                  <p:embed/>
                  <p:pic>
                    <p:nvPicPr>
                      <p:cNvPr id="21"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410" y="6521450"/>
                        <a:ext cx="811679"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28805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4"/>
          <p:cNvSpPr>
            <a:spLocks noGrp="1"/>
          </p:cNvSpPr>
          <p:nvPr>
            <p:ph type="ftr" sz="quarter" idx="11"/>
          </p:nvPr>
        </p:nvSpPr>
        <p:spPr>
          <a:noFill/>
        </p:spPr>
        <p:txBody>
          <a:bodyPr/>
          <a:lstStyle/>
          <a:p>
            <a:r>
              <a:rPr lang="en-US"/>
              <a:t>R. Todd Lines</a:t>
            </a:r>
          </a:p>
        </p:txBody>
      </p:sp>
      <p:sp>
        <p:nvSpPr>
          <p:cNvPr id="60419" name="Rectangle 2"/>
          <p:cNvSpPr>
            <a:spLocks noGrp="1" noChangeArrowheads="1"/>
          </p:cNvSpPr>
          <p:nvPr>
            <p:ph type="title"/>
          </p:nvPr>
        </p:nvSpPr>
        <p:spPr>
          <a:xfrm>
            <a:off x="3124200" y="-142875"/>
            <a:ext cx="6477000" cy="1143000"/>
          </a:xfrm>
        </p:spPr>
        <p:txBody>
          <a:bodyPr>
            <a:normAutofit fontScale="90000"/>
          </a:bodyPr>
          <a:lstStyle/>
          <a:p>
            <a:pPr eaLnBrk="1" hangingPunct="1"/>
            <a:r>
              <a:rPr lang="en-US"/>
              <a:t>Resolving Power of a Diffraction Grating, cont</a:t>
            </a:r>
          </a:p>
        </p:txBody>
      </p:sp>
      <p:sp>
        <p:nvSpPr>
          <p:cNvPr id="60420" name="Rectangle 3"/>
          <p:cNvSpPr>
            <a:spLocks noGrp="1" noChangeArrowheads="1"/>
          </p:cNvSpPr>
          <p:nvPr>
            <p:ph type="body" idx="1"/>
          </p:nvPr>
        </p:nvSpPr>
        <p:spPr/>
        <p:txBody>
          <a:bodyPr/>
          <a:lstStyle/>
          <a:p>
            <a:pPr eaLnBrk="1" hangingPunct="1"/>
            <a:r>
              <a:rPr lang="en-US"/>
              <a:t>The resolving power in the </a:t>
            </a:r>
            <a:r>
              <a:rPr lang="en-US" i="1"/>
              <a:t>m</a:t>
            </a:r>
            <a:r>
              <a:rPr lang="en-US"/>
              <a:t>th-order diffraction is </a:t>
            </a:r>
            <a:r>
              <a:rPr lang="en-US" i="1"/>
              <a:t>R</a:t>
            </a:r>
            <a:r>
              <a:rPr lang="en-US"/>
              <a:t> = </a:t>
            </a:r>
            <a:r>
              <a:rPr lang="en-US" i="1"/>
              <a:t>Nm</a:t>
            </a:r>
          </a:p>
          <a:p>
            <a:pPr lvl="1" eaLnBrk="1" hangingPunct="1"/>
            <a:r>
              <a:rPr lang="en-US" i="1"/>
              <a:t>N</a:t>
            </a:r>
            <a:r>
              <a:rPr lang="en-US"/>
              <a:t> is the number of slits</a:t>
            </a:r>
          </a:p>
          <a:p>
            <a:pPr lvl="1" eaLnBrk="1" hangingPunct="1"/>
            <a:r>
              <a:rPr lang="en-US" i="1"/>
              <a:t>m</a:t>
            </a:r>
            <a:r>
              <a:rPr lang="en-US"/>
              <a:t> is the order number</a:t>
            </a:r>
          </a:p>
          <a:p>
            <a:pPr eaLnBrk="1" hangingPunct="1"/>
            <a:r>
              <a:rPr lang="en-US"/>
              <a:t>Resolving power increases with increasing order number and with increasing number of illuminated slits</a:t>
            </a:r>
          </a:p>
          <a:p>
            <a:pPr lvl="1" eaLnBrk="1" hangingPunct="1"/>
            <a:endParaRPr lang="en-US"/>
          </a:p>
        </p:txBody>
      </p:sp>
    </p:spTree>
    <p:extLst>
      <p:ext uri="{BB962C8B-B14F-4D97-AF65-F5344CB8AC3E}">
        <p14:creationId xmlns:p14="http://schemas.microsoft.com/office/powerpoint/2010/main" val="26851005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4"/>
          <p:cNvSpPr>
            <a:spLocks noGrp="1"/>
          </p:cNvSpPr>
          <p:nvPr>
            <p:ph type="ftr" sz="quarter" idx="11"/>
          </p:nvPr>
        </p:nvSpPr>
        <p:spPr>
          <a:noFill/>
        </p:spPr>
        <p:txBody>
          <a:bodyPr/>
          <a:lstStyle/>
          <a:p>
            <a:r>
              <a:rPr lang="en-US"/>
              <a:t>R. Todd Lines</a:t>
            </a:r>
          </a:p>
        </p:txBody>
      </p:sp>
      <p:sp>
        <p:nvSpPr>
          <p:cNvPr id="61443" name="Rectangle 2"/>
          <p:cNvSpPr>
            <a:spLocks noGrp="1" noChangeArrowheads="1"/>
          </p:cNvSpPr>
          <p:nvPr>
            <p:ph type="title"/>
          </p:nvPr>
        </p:nvSpPr>
        <p:spPr>
          <a:xfrm>
            <a:off x="1981200" y="-177292"/>
            <a:ext cx="8229600" cy="1143000"/>
          </a:xfrm>
        </p:spPr>
        <p:txBody>
          <a:bodyPr/>
          <a:lstStyle/>
          <a:p>
            <a:pPr eaLnBrk="1" hangingPunct="1"/>
            <a:r>
              <a:rPr lang="en-US" dirty="0"/>
              <a:t>AIRS</a:t>
            </a:r>
          </a:p>
        </p:txBody>
      </p:sp>
      <p:sp>
        <p:nvSpPr>
          <p:cNvPr id="61444" name="Rectangle 3"/>
          <p:cNvSpPr>
            <a:spLocks noGrp="1" noChangeArrowheads="1"/>
          </p:cNvSpPr>
          <p:nvPr>
            <p:ph type="body" idx="1"/>
          </p:nvPr>
        </p:nvSpPr>
        <p:spPr/>
        <p:txBody>
          <a:bodyPr/>
          <a:lstStyle/>
          <a:p>
            <a:pPr eaLnBrk="1" hangingPunct="1"/>
            <a:endParaRPr lang="en-US"/>
          </a:p>
        </p:txBody>
      </p:sp>
      <p:pic>
        <p:nvPicPr>
          <p:cNvPr id="61445" name="Picture 4" descr="airsinst4_th200"/>
          <p:cNvPicPr>
            <a:picLocks noChangeAspect="1" noChangeArrowheads="1"/>
          </p:cNvPicPr>
          <p:nvPr/>
        </p:nvPicPr>
        <p:blipFill>
          <a:blip r:embed="rId2" cstate="print"/>
          <a:srcRect/>
          <a:stretch>
            <a:fillRect/>
          </a:stretch>
        </p:blipFill>
        <p:spPr bwMode="auto">
          <a:xfrm>
            <a:off x="1524001" y="679134"/>
            <a:ext cx="4244975" cy="2854325"/>
          </a:xfrm>
          <a:prstGeom prst="rect">
            <a:avLst/>
          </a:prstGeom>
          <a:noFill/>
          <a:ln w="9525">
            <a:noFill/>
            <a:miter lim="800000"/>
            <a:headEnd/>
            <a:tailEnd/>
          </a:ln>
        </p:spPr>
      </p:pic>
      <p:pic>
        <p:nvPicPr>
          <p:cNvPr id="61446" name="Picture 5" descr="Scan_Geo_th300"/>
          <p:cNvPicPr>
            <a:picLocks noChangeAspect="1" noChangeArrowheads="1"/>
          </p:cNvPicPr>
          <p:nvPr/>
        </p:nvPicPr>
        <p:blipFill>
          <a:blip r:embed="rId3" cstate="print"/>
          <a:srcRect/>
          <a:stretch>
            <a:fillRect/>
          </a:stretch>
        </p:blipFill>
        <p:spPr bwMode="auto">
          <a:xfrm>
            <a:off x="3030538" y="3252470"/>
            <a:ext cx="3810000" cy="2679700"/>
          </a:xfrm>
          <a:prstGeom prst="rect">
            <a:avLst/>
          </a:prstGeom>
          <a:noFill/>
          <a:ln w="9525">
            <a:noFill/>
            <a:miter lim="800000"/>
            <a:headEnd/>
            <a:tailEnd/>
          </a:ln>
        </p:spPr>
      </p:pic>
      <p:pic>
        <p:nvPicPr>
          <p:cNvPr id="28673" name="Picture 1"/>
          <p:cNvPicPr>
            <a:picLocks noChangeAspect="1" noChangeArrowheads="1"/>
          </p:cNvPicPr>
          <p:nvPr/>
        </p:nvPicPr>
        <p:blipFill>
          <a:blip r:embed="rId4" cstate="print"/>
          <a:srcRect/>
          <a:stretch>
            <a:fillRect/>
          </a:stretch>
        </p:blipFill>
        <p:spPr bwMode="auto">
          <a:xfrm>
            <a:off x="7343776" y="3629026"/>
            <a:ext cx="3019425" cy="3000375"/>
          </a:xfrm>
          <a:prstGeom prst="rect">
            <a:avLst/>
          </a:prstGeom>
          <a:noFill/>
          <a:ln w="9525">
            <a:noFill/>
            <a:miter lim="800000"/>
            <a:headEnd/>
            <a:tailEnd/>
          </a:ln>
        </p:spPr>
      </p:pic>
      <p:pic>
        <p:nvPicPr>
          <p:cNvPr id="28674" name="Picture 2"/>
          <p:cNvPicPr>
            <a:picLocks noChangeAspect="1" noChangeArrowheads="1"/>
          </p:cNvPicPr>
          <p:nvPr/>
        </p:nvPicPr>
        <p:blipFill>
          <a:blip r:embed="rId5" cstate="print"/>
          <a:srcRect/>
          <a:stretch>
            <a:fillRect/>
          </a:stretch>
        </p:blipFill>
        <p:spPr bwMode="auto">
          <a:xfrm>
            <a:off x="6216969" y="944880"/>
            <a:ext cx="3629025" cy="2438400"/>
          </a:xfrm>
          <a:prstGeom prst="rect">
            <a:avLst/>
          </a:prstGeom>
          <a:noFill/>
          <a:ln w="9525">
            <a:noFill/>
            <a:miter lim="800000"/>
            <a:headEnd/>
            <a:tailEnd/>
          </a:ln>
        </p:spPr>
      </p:pic>
    </p:spTree>
    <p:extLst>
      <p:ext uri="{BB962C8B-B14F-4D97-AF65-F5344CB8AC3E}">
        <p14:creationId xmlns:p14="http://schemas.microsoft.com/office/powerpoint/2010/main" val="40218193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223.11.0.1</a:t>
            </a:r>
          </a:p>
        </p:txBody>
      </p:sp>
      <p:sp>
        <p:nvSpPr>
          <p:cNvPr id="3" name="Content Placeholder 2"/>
          <p:cNvSpPr>
            <a:spLocks noGrp="1"/>
          </p:cNvSpPr>
          <p:nvPr>
            <p:ph idx="1"/>
          </p:nvPr>
        </p:nvSpPr>
        <p:spPr>
          <a:xfrm>
            <a:off x="1981201" y="1320800"/>
            <a:ext cx="3795486" cy="5485416"/>
          </a:xfrm>
        </p:spPr>
        <p:txBody>
          <a:bodyPr>
            <a:normAutofit fontScale="92500" lnSpcReduction="10000"/>
          </a:bodyPr>
          <a:lstStyle/>
          <a:p>
            <a:pPr marL="0" indent="0">
              <a:buNone/>
            </a:pPr>
            <a:r>
              <a:rPr lang="en-US" dirty="0"/>
              <a:t>We now have just one slit. </a:t>
            </a:r>
          </a:p>
          <a:p>
            <a:pPr marL="0" indent="0">
              <a:buNone/>
            </a:pPr>
            <a:r>
              <a:rPr lang="en-US" dirty="0"/>
              <a:t>What is the path difference between ray 1 and ray 2?</a:t>
            </a:r>
          </a:p>
          <a:p>
            <a:pPr marL="0" indent="0">
              <a:buNone/>
            </a:pPr>
            <a:endParaRPr lang="en-US" dirty="0"/>
          </a:p>
          <a:p>
            <a:pPr marL="0" indent="0">
              <a:buNone/>
            </a:pPr>
            <a:r>
              <a:rPr lang="en-US" dirty="0"/>
              <a:t>a)</a:t>
            </a:r>
          </a:p>
          <a:p>
            <a:pPr marL="0" indent="0">
              <a:buNone/>
            </a:pPr>
            <a:endParaRPr lang="en-US" dirty="0"/>
          </a:p>
          <a:p>
            <a:pPr marL="0" indent="0">
              <a:buNone/>
            </a:pPr>
            <a:r>
              <a:rPr lang="en-US" dirty="0"/>
              <a:t>b)</a:t>
            </a:r>
          </a:p>
          <a:p>
            <a:pPr marL="0" indent="0">
              <a:buNone/>
            </a:pPr>
            <a:endParaRPr lang="en-US" dirty="0"/>
          </a:p>
          <a:p>
            <a:pPr marL="0" indent="0">
              <a:buNone/>
            </a:pPr>
            <a:r>
              <a:rPr lang="en-US" dirty="0"/>
              <a:t>c)</a:t>
            </a:r>
          </a:p>
          <a:p>
            <a:pPr marL="0" indent="0">
              <a:buNone/>
            </a:pPr>
            <a:endParaRPr lang="en-US" dirty="0"/>
          </a:p>
          <a:p>
            <a:pPr marL="0" indent="0">
              <a:buNone/>
            </a:pPr>
            <a:r>
              <a:rPr lang="en-US" dirty="0"/>
              <a:t>d)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64</a:t>
            </a:fld>
            <a:endParaRPr lang="en-US"/>
          </a:p>
        </p:txBody>
      </p:sp>
      <p:sp>
        <p:nvSpPr>
          <p:cNvPr id="5" name="Right Triangle 4"/>
          <p:cNvSpPr/>
          <p:nvPr/>
        </p:nvSpPr>
        <p:spPr>
          <a:xfrm rot="19354257" flipH="1">
            <a:off x="7525817"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9354257" flipH="1">
            <a:off x="7525818"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54069"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4069"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725369"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49169"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77769"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39569"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39569"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39569"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39569"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39569"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649169" y="3398521"/>
            <a:ext cx="381836" cy="584775"/>
          </a:xfrm>
          <a:prstGeom prst="rect">
            <a:avLst/>
          </a:prstGeom>
          <a:solidFill>
            <a:schemeClr val="bg1"/>
          </a:solidFill>
        </p:spPr>
        <p:txBody>
          <a:bodyPr wrap="none" rtlCol="0">
            <a:spAutoFit/>
          </a:bodyPr>
          <a:lstStyle/>
          <a:p>
            <a:r>
              <a:rPr lang="en-US" sz="3200" dirty="0"/>
              <a:t>a</a:t>
            </a:r>
          </a:p>
        </p:txBody>
      </p:sp>
      <p:cxnSp>
        <p:nvCxnSpPr>
          <p:cNvPr id="18" name="Straight Connector 17"/>
          <p:cNvCxnSpPr/>
          <p:nvPr/>
        </p:nvCxnSpPr>
        <p:spPr>
          <a:xfrm>
            <a:off x="7182569"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25569" y="3246121"/>
            <a:ext cx="397866" cy="584775"/>
          </a:xfrm>
          <a:prstGeom prst="rect">
            <a:avLst/>
          </a:prstGeom>
          <a:noFill/>
        </p:spPr>
        <p:txBody>
          <a:bodyPr wrap="none" rtlCol="0">
            <a:spAutoFit/>
          </a:bodyPr>
          <a:lstStyle/>
          <a:p>
            <a:r>
              <a:rPr lang="en-US" sz="3200" dirty="0">
                <a:sym typeface="Symbol"/>
              </a:rPr>
              <a:t></a:t>
            </a:r>
            <a:endParaRPr lang="en-US" sz="3200" dirty="0"/>
          </a:p>
        </p:txBody>
      </p:sp>
      <p:sp>
        <p:nvSpPr>
          <p:cNvPr id="20" name="Oval 19"/>
          <p:cNvSpPr/>
          <p:nvPr/>
        </p:nvSpPr>
        <p:spPr>
          <a:xfrm>
            <a:off x="7792169"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92169"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792169"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7334969"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030169" y="2941321"/>
            <a:ext cx="606256" cy="461665"/>
          </a:xfrm>
          <a:prstGeom prst="rect">
            <a:avLst/>
          </a:prstGeom>
          <a:solidFill>
            <a:schemeClr val="bg1"/>
          </a:solidFill>
        </p:spPr>
        <p:txBody>
          <a:bodyPr wrap="none" rtlCol="0">
            <a:spAutoFit/>
          </a:bodyPr>
          <a:lstStyle/>
          <a:p>
            <a:r>
              <a:rPr lang="en-US" sz="2400" dirty="0"/>
              <a:t>a/2</a:t>
            </a:r>
          </a:p>
        </p:txBody>
      </p:sp>
      <p:cxnSp>
        <p:nvCxnSpPr>
          <p:cNvPr id="25" name="Straight Arrow Connector 24"/>
          <p:cNvCxnSpPr/>
          <p:nvPr/>
        </p:nvCxnSpPr>
        <p:spPr>
          <a:xfrm flipV="1">
            <a:off x="7868369"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868369"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868369"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342238"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01719"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8061251"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413138" y="676003"/>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33" name="Oval 32"/>
          <p:cNvSpPr/>
          <p:nvPr/>
        </p:nvSpPr>
        <p:spPr>
          <a:xfrm>
            <a:off x="9413138" y="1702889"/>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a:t>
            </a:r>
          </a:p>
        </p:txBody>
      </p:sp>
      <p:sp>
        <p:nvSpPr>
          <p:cNvPr id="34" name="Oval 33"/>
          <p:cNvSpPr/>
          <p:nvPr/>
        </p:nvSpPr>
        <p:spPr>
          <a:xfrm>
            <a:off x="9413138" y="2698207"/>
            <a:ext cx="406400" cy="34326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a:t>
            </a:r>
          </a:p>
        </p:txBody>
      </p:sp>
      <p:graphicFrame>
        <p:nvGraphicFramePr>
          <p:cNvPr id="62" name="Object 61"/>
          <p:cNvGraphicFramePr>
            <a:graphicFrameLocks noChangeAspect="1"/>
          </p:cNvGraphicFramePr>
          <p:nvPr/>
        </p:nvGraphicFramePr>
        <p:xfrm>
          <a:off x="2768600" y="4017706"/>
          <a:ext cx="874486" cy="752414"/>
        </p:xfrm>
        <a:graphic>
          <a:graphicData uri="http://schemas.openxmlformats.org/presentationml/2006/ole">
            <mc:AlternateContent xmlns:mc="http://schemas.openxmlformats.org/markup-compatibility/2006">
              <mc:Choice xmlns:v="urn:schemas-microsoft-com:vml" Requires="v">
                <p:oleObj name="Equation" r:id="rId2" imgW="457002" imgH="393529" progId="Equation.3">
                  <p:embed/>
                </p:oleObj>
              </mc:Choice>
              <mc:Fallback>
                <p:oleObj name="Equation" r:id="rId2" imgW="457002" imgH="393529" progId="Equation.3">
                  <p:embed/>
                  <p:pic>
                    <p:nvPicPr>
                      <p:cNvPr id="62" name="Object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4017706"/>
                        <a:ext cx="874486" cy="752414"/>
                      </a:xfrm>
                      <a:prstGeom prst="rect">
                        <a:avLst/>
                      </a:prstGeom>
                      <a:noFill/>
                      <a:ln>
                        <a:noFill/>
                      </a:ln>
                    </p:spPr>
                  </p:pic>
                </p:oleObj>
              </mc:Fallback>
            </mc:AlternateContent>
          </a:graphicData>
        </a:graphic>
      </p:graphicFrame>
      <p:graphicFrame>
        <p:nvGraphicFramePr>
          <p:cNvPr id="63" name="Object 62"/>
          <p:cNvGraphicFramePr>
            <a:graphicFrameLocks noChangeAspect="1"/>
          </p:cNvGraphicFramePr>
          <p:nvPr/>
        </p:nvGraphicFramePr>
        <p:xfrm>
          <a:off x="2691720" y="3119770"/>
          <a:ext cx="1125538" cy="462922"/>
        </p:xfrm>
        <a:graphic>
          <a:graphicData uri="http://schemas.openxmlformats.org/presentationml/2006/ole">
            <mc:AlternateContent xmlns:mc="http://schemas.openxmlformats.org/markup-compatibility/2006">
              <mc:Choice xmlns:v="urn:schemas-microsoft-com:vml" Requires="v">
                <p:oleObj name="Equation" r:id="rId4" imgW="431640" imgH="177480" progId="Equation.3">
                  <p:embed/>
                </p:oleObj>
              </mc:Choice>
              <mc:Fallback>
                <p:oleObj name="Equation" r:id="rId4" imgW="431640" imgH="177480" progId="Equation.3">
                  <p:embed/>
                  <p:pic>
                    <p:nvPicPr>
                      <p:cNvPr id="63" name="Object 62"/>
                      <p:cNvPicPr>
                        <a:picLocks noChangeAspect="1" noChangeArrowheads="1"/>
                      </p:cNvPicPr>
                      <p:nvPr/>
                    </p:nvPicPr>
                    <p:blipFill>
                      <a:blip r:embed="rId5"/>
                      <a:srcRect/>
                      <a:stretch>
                        <a:fillRect/>
                      </a:stretch>
                    </p:blipFill>
                    <p:spPr bwMode="auto">
                      <a:xfrm>
                        <a:off x="2691720" y="3119770"/>
                        <a:ext cx="1125538" cy="462922"/>
                      </a:xfrm>
                      <a:prstGeom prst="rect">
                        <a:avLst/>
                      </a:prstGeom>
                      <a:noFill/>
                      <a:ln>
                        <a:noFill/>
                      </a:ln>
                    </p:spPr>
                  </p:pic>
                </p:oleObj>
              </mc:Fallback>
            </mc:AlternateContent>
          </a:graphicData>
        </a:graphic>
      </p:graphicFrame>
      <p:graphicFrame>
        <p:nvGraphicFramePr>
          <p:cNvPr id="64" name="Object 63"/>
          <p:cNvGraphicFramePr>
            <a:graphicFrameLocks noChangeAspect="1"/>
          </p:cNvGraphicFramePr>
          <p:nvPr/>
        </p:nvGraphicFramePr>
        <p:xfrm>
          <a:off x="2862944" y="4948715"/>
          <a:ext cx="874713" cy="752475"/>
        </p:xfrm>
        <a:graphic>
          <a:graphicData uri="http://schemas.openxmlformats.org/presentationml/2006/ole">
            <mc:AlternateContent xmlns:mc="http://schemas.openxmlformats.org/markup-compatibility/2006">
              <mc:Choice xmlns:v="urn:schemas-microsoft-com:vml" Requires="v">
                <p:oleObj name="Equation" r:id="rId6" imgW="457200" imgH="393480" progId="Equation.3">
                  <p:embed/>
                </p:oleObj>
              </mc:Choice>
              <mc:Fallback>
                <p:oleObj name="Equation" r:id="rId6" imgW="457200" imgH="393480" progId="Equation.3">
                  <p:embed/>
                  <p:pic>
                    <p:nvPicPr>
                      <p:cNvPr id="64" name="Object 63"/>
                      <p:cNvPicPr>
                        <a:picLocks noChangeAspect="1" noChangeArrowheads="1"/>
                      </p:cNvPicPr>
                      <p:nvPr/>
                    </p:nvPicPr>
                    <p:blipFill>
                      <a:blip r:embed="rId7"/>
                      <a:srcRect/>
                      <a:stretch>
                        <a:fillRect/>
                      </a:stretch>
                    </p:blipFill>
                    <p:spPr bwMode="auto">
                      <a:xfrm>
                        <a:off x="2862944" y="4948715"/>
                        <a:ext cx="87471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64"/>
          <p:cNvGraphicFramePr>
            <a:graphicFrameLocks noChangeAspect="1"/>
          </p:cNvGraphicFramePr>
          <p:nvPr/>
        </p:nvGraphicFramePr>
        <p:xfrm>
          <a:off x="2763838" y="6196014"/>
          <a:ext cx="971550" cy="339725"/>
        </p:xfrm>
        <a:graphic>
          <a:graphicData uri="http://schemas.openxmlformats.org/presentationml/2006/ole">
            <mc:AlternateContent xmlns:mc="http://schemas.openxmlformats.org/markup-compatibility/2006">
              <mc:Choice xmlns:v="urn:schemas-microsoft-com:vml" Requires="v">
                <p:oleObj name="Equation" r:id="rId8" imgW="507960" imgH="177480" progId="Equation.3">
                  <p:embed/>
                </p:oleObj>
              </mc:Choice>
              <mc:Fallback>
                <p:oleObj name="Equation" r:id="rId8" imgW="507960" imgH="177480" progId="Equation.3">
                  <p:embed/>
                  <p:pic>
                    <p:nvPicPr>
                      <p:cNvPr id="65" name="Object 64"/>
                      <p:cNvPicPr>
                        <a:picLocks noChangeAspect="1" noChangeArrowheads="1"/>
                      </p:cNvPicPr>
                      <p:nvPr/>
                    </p:nvPicPr>
                    <p:blipFill>
                      <a:blip r:embed="rId9"/>
                      <a:srcRect/>
                      <a:stretch>
                        <a:fillRect/>
                      </a:stretch>
                    </p:blipFill>
                    <p:spPr bwMode="auto">
                      <a:xfrm>
                        <a:off x="2763838" y="6196014"/>
                        <a:ext cx="971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13740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r>
              <a:rPr lang="en-US" dirty="0"/>
              <a:t>Question 223.11.1</a:t>
            </a:r>
          </a:p>
        </p:txBody>
      </p:sp>
      <p:sp>
        <p:nvSpPr>
          <p:cNvPr id="193540" name="Rectangle 3"/>
          <p:cNvSpPr>
            <a:spLocks noGrp="1" noChangeArrowheads="1"/>
          </p:cNvSpPr>
          <p:nvPr>
            <p:ph idx="1"/>
          </p:nvPr>
        </p:nvSpPr>
        <p:spPr>
          <a:xfrm>
            <a:off x="1134533" y="1600201"/>
            <a:ext cx="4650317" cy="4525963"/>
          </a:xfrm>
        </p:spPr>
        <p:txBody>
          <a:bodyPr>
            <a:noAutofit/>
          </a:bodyPr>
          <a:lstStyle/>
          <a:p>
            <a:pPr marL="609600" indent="-609600">
              <a:buNone/>
            </a:pPr>
            <a:r>
              <a:rPr lang="en-US" dirty="0"/>
              <a:t>Suppose you have a single slit diffraction pattern. If you increase the size of the slit, the size of the central maximum</a:t>
            </a:r>
          </a:p>
          <a:p>
            <a:pPr marL="609600" indent="-609600">
              <a:buFontTx/>
              <a:buAutoNum type="alphaLcParenR"/>
            </a:pPr>
            <a:r>
              <a:rPr lang="en-US" dirty="0"/>
              <a:t>Becomes wider</a:t>
            </a:r>
          </a:p>
          <a:p>
            <a:pPr marL="609600" indent="-609600">
              <a:buFontTx/>
              <a:buAutoNum type="alphaLcParenR"/>
            </a:pPr>
            <a:r>
              <a:rPr lang="en-US" dirty="0"/>
              <a:t>Becomes narrower</a:t>
            </a:r>
          </a:p>
          <a:p>
            <a:pPr marL="609600" indent="-609600">
              <a:buFontTx/>
              <a:buAutoNum type="alphaLcParenR"/>
            </a:pPr>
            <a:r>
              <a:rPr lang="en-US" dirty="0"/>
              <a:t>Stays the same</a:t>
            </a:r>
          </a:p>
          <a:p>
            <a:pPr marL="609600" indent="-609600">
              <a:buFontTx/>
              <a:buAutoNum type="alphaLcParenR"/>
            </a:pPr>
            <a:r>
              <a:rPr lang="en-US" dirty="0"/>
              <a:t>Fades to non-existent</a:t>
            </a:r>
          </a:p>
        </p:txBody>
      </p:sp>
      <p:grpSp>
        <p:nvGrpSpPr>
          <p:cNvPr id="20" name="Group 19"/>
          <p:cNvGrpSpPr/>
          <p:nvPr/>
        </p:nvGrpSpPr>
        <p:grpSpPr>
          <a:xfrm>
            <a:off x="6096000" y="508001"/>
            <a:ext cx="4521201" cy="6265333"/>
            <a:chOff x="6096000" y="508001"/>
            <a:chExt cx="4521201" cy="6265333"/>
          </a:xfrm>
        </p:grpSpPr>
        <p:pic>
          <p:nvPicPr>
            <p:cNvPr id="21" name="Picture 2"/>
            <p:cNvPicPr>
              <a:picLocks noChangeAspect="1" noChangeArrowheads="1"/>
            </p:cNvPicPr>
            <p:nvPr/>
          </p:nvPicPr>
          <p:blipFill>
            <a:blip r:embed="rId2"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22" name="Rectangle 21"/>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7" name="Arc 26"/>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30" name="Straight Connector 29"/>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1415678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223.12.1</a:t>
            </a:r>
          </a:p>
        </p:txBody>
      </p:sp>
      <p:sp>
        <p:nvSpPr>
          <p:cNvPr id="3" name="Content Placeholder 2"/>
          <p:cNvSpPr>
            <a:spLocks noGrp="1"/>
          </p:cNvSpPr>
          <p:nvPr>
            <p:ph idx="1"/>
          </p:nvPr>
        </p:nvSpPr>
        <p:spPr/>
        <p:txBody>
          <a:bodyPr>
            <a:normAutofit/>
          </a:bodyPr>
          <a:lstStyle/>
          <a:p>
            <a:pPr>
              <a:buNone/>
            </a:pPr>
            <a:r>
              <a:rPr lang="en-US" dirty="0"/>
              <a:t>I have a single slit illuminated by a laser. The slit width is  </a:t>
            </a:r>
            <a:r>
              <a:rPr lang="en-US" i="1" dirty="0"/>
              <a:t>a</a:t>
            </a:r>
            <a:r>
              <a:rPr lang="en-US" dirty="0"/>
              <a:t> and the light that passes through the slit lands on the screen, a distance  </a:t>
            </a:r>
            <a:r>
              <a:rPr lang="en-US" i="1" dirty="0"/>
              <a:t>L</a:t>
            </a:r>
            <a:r>
              <a:rPr lang="en-US" dirty="0"/>
              <a:t> away. If the screen is moved farther away, the size of the central spot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Stay the same</a:t>
            </a:r>
          </a:p>
          <a:p>
            <a:pPr marL="514350" indent="-514350">
              <a:buFont typeface="+mj-lt"/>
              <a:buAutoNum type="alphaLcParenR"/>
            </a:pPr>
            <a:r>
              <a:rPr lang="en-US" dirty="0"/>
              <a:t>Impossible to tell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66</a:t>
            </a:fld>
            <a:endParaRPr lang="en-US"/>
          </a:p>
        </p:txBody>
      </p:sp>
    </p:spTree>
    <p:extLst>
      <p:ext uri="{BB962C8B-B14F-4D97-AF65-F5344CB8AC3E}">
        <p14:creationId xmlns:p14="http://schemas.microsoft.com/office/powerpoint/2010/main" val="40927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cstate="print"/>
          <a:srcRect/>
          <a:stretch>
            <a:fillRect/>
          </a:stretch>
        </p:blipFill>
        <p:spPr bwMode="auto">
          <a:xfrm>
            <a:off x="2800350" y="650875"/>
            <a:ext cx="6591300" cy="5562600"/>
          </a:xfrm>
          <a:prstGeom prst="rect">
            <a:avLst/>
          </a:prstGeom>
          <a:noFill/>
          <a:ln w="9525">
            <a:noFill/>
            <a:miter lim="800000"/>
            <a:headEnd/>
            <a:tailEnd/>
          </a:ln>
          <a:effectLst/>
        </p:spPr>
      </p:pic>
    </p:spTree>
    <p:extLst>
      <p:ext uri="{BB962C8B-B14F-4D97-AF65-F5344CB8AC3E}">
        <p14:creationId xmlns:p14="http://schemas.microsoft.com/office/powerpoint/2010/main" val="149224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5479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5479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35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278880" y="3246121"/>
            <a:ext cx="397866" cy="584775"/>
          </a:xfrm>
          <a:prstGeom prst="rect">
            <a:avLst/>
          </a:prstGeom>
          <a:noFill/>
        </p:spPr>
        <p:txBody>
          <a:bodyPr wrap="none" rtlCol="0">
            <a:spAutoFit/>
          </a:bodyPr>
          <a:lstStyle/>
          <a:p>
            <a:r>
              <a:rPr lang="en-US" sz="3200" dirty="0">
                <a:sym typeface="Symbol"/>
              </a:rPr>
              <a:t></a:t>
            </a:r>
            <a:endParaRPr lang="en-US" sz="32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45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288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83480" y="2941321"/>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5821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821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21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14562"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324600" y="4908550"/>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908550"/>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5066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5"/>
          <p:cNvSpPr>
            <a:spLocks noGrp="1"/>
          </p:cNvSpPr>
          <p:nvPr>
            <p:ph type="ftr" sz="quarter" idx="11"/>
          </p:nvPr>
        </p:nvSpPr>
        <p:spPr>
          <a:noFill/>
        </p:spPr>
        <p:txBody>
          <a:bodyPr/>
          <a:lstStyle/>
          <a:p>
            <a:r>
              <a:rPr lang="en-US"/>
              <a:t>R. Todd Lines</a:t>
            </a:r>
          </a:p>
        </p:txBody>
      </p:sp>
      <p:sp>
        <p:nvSpPr>
          <p:cNvPr id="21507" name="Rectangle 2"/>
          <p:cNvSpPr>
            <a:spLocks noGrp="1" noChangeArrowheads="1"/>
          </p:cNvSpPr>
          <p:nvPr>
            <p:ph type="title"/>
          </p:nvPr>
        </p:nvSpPr>
        <p:spPr/>
        <p:txBody>
          <a:bodyPr>
            <a:normAutofit/>
          </a:bodyPr>
          <a:lstStyle/>
          <a:p>
            <a:pPr eaLnBrk="1" hangingPunct="1"/>
            <a:r>
              <a:rPr lang="en-US"/>
              <a:t>Diffraction Pattern, Single Slit</a:t>
            </a:r>
          </a:p>
        </p:txBody>
      </p:sp>
      <p:sp>
        <p:nvSpPr>
          <p:cNvPr id="21508" name="Rectangle 3"/>
          <p:cNvSpPr>
            <a:spLocks noGrp="1" noChangeArrowheads="1"/>
          </p:cNvSpPr>
          <p:nvPr>
            <p:ph type="body" sz="half" idx="1"/>
          </p:nvPr>
        </p:nvSpPr>
        <p:spPr>
          <a:xfrm>
            <a:off x="1981200" y="1600201"/>
            <a:ext cx="7391400" cy="4525963"/>
          </a:xfrm>
        </p:spPr>
        <p:txBody>
          <a:bodyPr/>
          <a:lstStyle/>
          <a:p>
            <a:pPr eaLnBrk="1" hangingPunct="1"/>
            <a:r>
              <a:rPr lang="en-US" dirty="0"/>
              <a:t>The diffraction pattern consists of the central maximum and a series of secondary maxima and minima</a:t>
            </a:r>
          </a:p>
          <a:p>
            <a:pPr eaLnBrk="1" hangingPunct="1"/>
            <a:r>
              <a:rPr lang="en-US" dirty="0"/>
              <a:t>The pattern is similar to an interference pattern</a:t>
            </a:r>
          </a:p>
          <a:p>
            <a:pPr eaLnBrk="1" hangingPunct="1"/>
            <a:endParaRPr lang="en-US" dirty="0"/>
          </a:p>
        </p:txBody>
      </p:sp>
      <p:pic>
        <p:nvPicPr>
          <p:cNvPr id="6" name="Picture 5" descr="034.JPG"/>
          <p:cNvPicPr>
            <a:picLocks noChangeAspect="1"/>
          </p:cNvPicPr>
          <p:nvPr/>
        </p:nvPicPr>
        <p:blipFill>
          <a:blip r:embed="rId2" cstate="print"/>
          <a:srcRect l="22140" t="31927" r="18011" b="41055"/>
          <a:stretch>
            <a:fillRect/>
          </a:stretch>
        </p:blipFill>
        <p:spPr>
          <a:xfrm rot="120000">
            <a:off x="3917157" y="4040577"/>
            <a:ext cx="4512460" cy="1852880"/>
          </a:xfrm>
          <a:prstGeom prst="rect">
            <a:avLst/>
          </a:prstGeom>
        </p:spPr>
      </p:pic>
      <p:sp>
        <p:nvSpPr>
          <p:cNvPr id="7" name="ClipArt Placeholder 6"/>
          <p:cNvSpPr>
            <a:spLocks noGrp="1"/>
          </p:cNvSpPr>
          <p:nvPr>
            <p:ph type="clipArt" sz="half" idx="2"/>
          </p:nvPr>
        </p:nvSpPr>
        <p:spPr/>
        <p:txBody>
          <a:bodyPr/>
          <a:lstStyle/>
          <a:p>
            <a:endParaRPr lang="en-US"/>
          </a:p>
        </p:txBody>
      </p:sp>
    </p:spTree>
    <p:extLst>
      <p:ext uri="{BB962C8B-B14F-4D97-AF65-F5344CB8AC3E}">
        <p14:creationId xmlns:p14="http://schemas.microsoft.com/office/powerpoint/2010/main" val="2955721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5"/>
          <p:cNvSpPr>
            <a:spLocks noGrp="1"/>
          </p:cNvSpPr>
          <p:nvPr>
            <p:ph type="ftr" sz="quarter" idx="11"/>
          </p:nvPr>
        </p:nvSpPr>
        <p:spPr>
          <a:noFill/>
        </p:spPr>
        <p:txBody>
          <a:bodyPr/>
          <a:lstStyle/>
          <a:p>
            <a:r>
              <a:rPr lang="en-US"/>
              <a:t>R. Todd Lines</a:t>
            </a:r>
          </a:p>
        </p:txBody>
      </p:sp>
      <p:sp>
        <p:nvSpPr>
          <p:cNvPr id="22531" name="Rectangle 2"/>
          <p:cNvSpPr>
            <a:spLocks noGrp="1" noChangeArrowheads="1"/>
          </p:cNvSpPr>
          <p:nvPr>
            <p:ph type="title"/>
          </p:nvPr>
        </p:nvSpPr>
        <p:spPr/>
        <p:txBody>
          <a:bodyPr>
            <a:normAutofit/>
          </a:bodyPr>
          <a:lstStyle/>
          <a:p>
            <a:pPr eaLnBrk="1" hangingPunct="1"/>
            <a:r>
              <a:rPr lang="en-US"/>
              <a:t>Fraunhofer Diffraction Pattern</a:t>
            </a:r>
          </a:p>
        </p:txBody>
      </p:sp>
      <p:sp>
        <p:nvSpPr>
          <p:cNvPr id="22532" name="Rectangle 3"/>
          <p:cNvSpPr>
            <a:spLocks noGrp="1" noChangeArrowheads="1"/>
          </p:cNvSpPr>
          <p:nvPr>
            <p:ph type="body" sz="half" idx="1"/>
          </p:nvPr>
        </p:nvSpPr>
        <p:spPr>
          <a:xfrm>
            <a:off x="2097088" y="1509714"/>
            <a:ext cx="3810000" cy="4611687"/>
          </a:xfrm>
        </p:spPr>
        <p:txBody>
          <a:bodyPr/>
          <a:lstStyle/>
          <a:p>
            <a:pPr eaLnBrk="1" hangingPunct="1">
              <a:lnSpc>
                <a:spcPct val="90000"/>
              </a:lnSpc>
            </a:pPr>
            <a:r>
              <a:rPr lang="en-US"/>
              <a:t>A </a:t>
            </a:r>
            <a:r>
              <a:rPr lang="en-US" b="1"/>
              <a:t>Fraunhofer diffraction pattern</a:t>
            </a:r>
            <a:r>
              <a:rPr lang="en-US" i="1"/>
              <a:t> </a:t>
            </a:r>
            <a:r>
              <a:rPr lang="en-US"/>
              <a:t>occurs when the rays leave the diffracting object in parallel directions</a:t>
            </a:r>
          </a:p>
          <a:p>
            <a:pPr lvl="1" eaLnBrk="1" hangingPunct="1">
              <a:lnSpc>
                <a:spcPct val="90000"/>
              </a:lnSpc>
            </a:pPr>
            <a:r>
              <a:rPr lang="en-US"/>
              <a:t>Screen very far from the slit</a:t>
            </a:r>
          </a:p>
          <a:p>
            <a:pPr lvl="1" eaLnBrk="1" hangingPunct="1">
              <a:lnSpc>
                <a:spcPct val="90000"/>
              </a:lnSpc>
            </a:pPr>
            <a:r>
              <a:rPr lang="en-US"/>
              <a:t>Could be accomplished by a converging lens </a:t>
            </a:r>
          </a:p>
        </p:txBody>
      </p:sp>
      <p:grpSp>
        <p:nvGrpSpPr>
          <p:cNvPr id="21" name="Group 20"/>
          <p:cNvGrpSpPr/>
          <p:nvPr/>
        </p:nvGrpSpPr>
        <p:grpSpPr>
          <a:xfrm>
            <a:off x="6096000" y="508001"/>
            <a:ext cx="4521201" cy="6265333"/>
            <a:chOff x="6096000" y="508001"/>
            <a:chExt cx="4521201" cy="6265333"/>
          </a:xfrm>
        </p:grpSpPr>
        <p:pic>
          <p:nvPicPr>
            <p:cNvPr id="22" name="Picture 2"/>
            <p:cNvPicPr>
              <a:picLocks noChangeAspect="1" noChangeArrowheads="1"/>
            </p:cNvPicPr>
            <p:nvPr/>
          </p:nvPicPr>
          <p:blipFill>
            <a:blip r:embed="rId2"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23" name="Rectangle 22"/>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28" name="Arc 27"/>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31" name="Straight Connector 30"/>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1253942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1"/>
          </p:nvPr>
        </p:nvSpPr>
        <p:spPr>
          <a:noFill/>
        </p:spPr>
        <p:txBody>
          <a:bodyPr/>
          <a:lstStyle/>
          <a:p>
            <a:r>
              <a:rPr lang="en-US"/>
              <a:t>R. Todd Lines</a:t>
            </a:r>
          </a:p>
        </p:txBody>
      </p:sp>
      <p:sp>
        <p:nvSpPr>
          <p:cNvPr id="25603" name="Rectangle 2"/>
          <p:cNvSpPr>
            <a:spLocks noGrp="1" noChangeArrowheads="1"/>
          </p:cNvSpPr>
          <p:nvPr>
            <p:ph type="title"/>
          </p:nvPr>
        </p:nvSpPr>
        <p:spPr>
          <a:xfrm>
            <a:off x="2819400" y="0"/>
            <a:ext cx="7848600" cy="1143000"/>
          </a:xfrm>
        </p:spPr>
        <p:txBody>
          <a:bodyPr/>
          <a:lstStyle/>
          <a:p>
            <a:pPr eaLnBrk="1" hangingPunct="1"/>
            <a:r>
              <a:rPr lang="en-US"/>
              <a:t>Diffraction vs. Diffraction Pattern</a:t>
            </a:r>
          </a:p>
        </p:txBody>
      </p:sp>
      <p:sp>
        <p:nvSpPr>
          <p:cNvPr id="25604" name="Rectangle 3"/>
          <p:cNvSpPr>
            <a:spLocks noGrp="1" noChangeArrowheads="1"/>
          </p:cNvSpPr>
          <p:nvPr>
            <p:ph type="body" idx="1"/>
          </p:nvPr>
        </p:nvSpPr>
        <p:spPr/>
        <p:txBody>
          <a:bodyPr/>
          <a:lstStyle/>
          <a:p>
            <a:pPr eaLnBrk="1" hangingPunct="1"/>
            <a:r>
              <a:rPr lang="en-US" i="1"/>
              <a:t>Diffraction</a:t>
            </a:r>
            <a:r>
              <a:rPr lang="en-US"/>
              <a:t> refers to the general behavior of waves spreading out as they pass through a slit</a:t>
            </a:r>
          </a:p>
          <a:p>
            <a:pPr eaLnBrk="1" hangingPunct="1"/>
            <a:r>
              <a:rPr lang="en-US"/>
              <a:t>A </a:t>
            </a:r>
            <a:r>
              <a:rPr lang="en-US" i="1"/>
              <a:t>diffraction pattern</a:t>
            </a:r>
            <a:r>
              <a:rPr lang="en-US"/>
              <a:t> is actually a misnomer that is deeply entrenched</a:t>
            </a:r>
          </a:p>
          <a:p>
            <a:pPr lvl="1" eaLnBrk="1" hangingPunct="1"/>
            <a:r>
              <a:rPr lang="en-US"/>
              <a:t>The pattern seen on the screen is actually another </a:t>
            </a:r>
            <a:r>
              <a:rPr lang="en-US" i="1"/>
              <a:t>interference</a:t>
            </a:r>
            <a:r>
              <a:rPr lang="en-US"/>
              <a:t> pattern</a:t>
            </a:r>
          </a:p>
          <a:p>
            <a:pPr lvl="1" eaLnBrk="1" hangingPunct="1"/>
            <a:r>
              <a:rPr lang="en-US"/>
              <a:t>The interference is between parts of the incident light illuminating different regions of the slit</a:t>
            </a:r>
          </a:p>
        </p:txBody>
      </p:sp>
    </p:spTree>
    <p:extLst>
      <p:ext uri="{BB962C8B-B14F-4D97-AF65-F5344CB8AC3E}">
        <p14:creationId xmlns:p14="http://schemas.microsoft.com/office/powerpoint/2010/main" val="1977382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Triangle 37"/>
          <p:cNvSpPr/>
          <p:nvPr/>
        </p:nvSpPr>
        <p:spPr>
          <a:xfrm rot="19354257" flipH="1">
            <a:off x="5479128" y="2827300"/>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p:cNvSpPr/>
          <p:nvPr/>
        </p:nvSpPr>
        <p:spPr>
          <a:xfrm rot="19354257" flipH="1">
            <a:off x="5479129" y="3836251"/>
            <a:ext cx="609600" cy="834530"/>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35880" y="377952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02731" y="3448050"/>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43"/>
          <p:cNvSpPr/>
          <p:nvPr/>
        </p:nvSpPr>
        <p:spPr>
          <a:xfrm rot="19354257" flipH="1">
            <a:off x="5479128" y="3303549"/>
            <a:ext cx="609600" cy="834530"/>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45480" y="37033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a:off x="5288280" y="2636520"/>
            <a:ext cx="0" cy="1143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983480" y="2941321"/>
            <a:ext cx="606256" cy="461665"/>
          </a:xfrm>
          <a:prstGeom prst="rect">
            <a:avLst/>
          </a:prstGeom>
          <a:solidFill>
            <a:schemeClr val="bg1"/>
          </a:solidFill>
        </p:spPr>
        <p:txBody>
          <a:bodyPr wrap="none" rtlCol="0">
            <a:spAutoFit/>
          </a:bodyPr>
          <a:lstStyle/>
          <a:p>
            <a:r>
              <a:rPr lang="en-US" sz="2400" dirty="0"/>
              <a:t>a/2</a:t>
            </a:r>
          </a:p>
        </p:txBody>
      </p:sp>
      <p:cxnSp>
        <p:nvCxnSpPr>
          <p:cNvPr id="33" name="Straight Arrow Connector 32"/>
          <p:cNvCxnSpPr/>
          <p:nvPr/>
        </p:nvCxnSpPr>
        <p:spPr>
          <a:xfrm flipV="1">
            <a:off x="5821680"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5821680" y="21031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21680"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295549" y="4434363"/>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5"/>
            <a:ext cx="126206" cy="1619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14562" y="4655821"/>
            <a:ext cx="442913" cy="35956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324600" y="4908550"/>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908550"/>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5735955" y="31546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726430" y="42500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Arrow Connector 44"/>
          <p:cNvCxnSpPr/>
          <p:nvPr/>
        </p:nvCxnSpPr>
        <p:spPr>
          <a:xfrm flipV="1">
            <a:off x="5812155" y="25698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802630" y="157924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818120" y="944880"/>
            <a:ext cx="288862" cy="2308324"/>
          </a:xfrm>
          <a:prstGeom prst="rect">
            <a:avLst/>
          </a:prstGeom>
          <a:noFill/>
        </p:spPr>
        <p:txBody>
          <a:bodyPr wrap="none" rtlCol="0">
            <a:spAutoFit/>
          </a:bodyPr>
          <a:lstStyle/>
          <a:p>
            <a:r>
              <a:rPr lang="en-US" sz="1600" dirty="0"/>
              <a:t>5</a:t>
            </a:r>
          </a:p>
          <a:p>
            <a:endParaRPr lang="en-US" sz="1600" dirty="0"/>
          </a:p>
          <a:p>
            <a:r>
              <a:rPr lang="en-US" sz="1600" dirty="0"/>
              <a:t>4</a:t>
            </a:r>
          </a:p>
          <a:p>
            <a:endParaRPr lang="en-US" sz="1600" dirty="0"/>
          </a:p>
          <a:p>
            <a:r>
              <a:rPr lang="en-US" sz="1600" dirty="0"/>
              <a:t>3</a:t>
            </a:r>
          </a:p>
          <a:p>
            <a:endParaRPr lang="en-US" sz="1600" dirty="0"/>
          </a:p>
          <a:p>
            <a:r>
              <a:rPr lang="en-US" sz="1600" dirty="0"/>
              <a:t>2</a:t>
            </a:r>
          </a:p>
          <a:p>
            <a:endParaRPr lang="en-US" sz="1600" dirty="0"/>
          </a:p>
          <a:p>
            <a:r>
              <a:rPr lang="en-US" sz="1600" dirty="0"/>
              <a:t>1</a:t>
            </a:r>
          </a:p>
        </p:txBody>
      </p:sp>
    </p:spTree>
    <p:extLst>
      <p:ext uri="{BB962C8B-B14F-4D97-AF65-F5344CB8AC3E}">
        <p14:creationId xmlns:p14="http://schemas.microsoft.com/office/powerpoint/2010/main" val="3823976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ight Triangle 92"/>
          <p:cNvSpPr/>
          <p:nvPr/>
        </p:nvSpPr>
        <p:spPr>
          <a:xfrm rot="19354257" flipH="1">
            <a:off x="5717266" y="343166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ight Triangle 93"/>
          <p:cNvSpPr/>
          <p:nvPr/>
        </p:nvSpPr>
        <p:spPr>
          <a:xfrm rot="19354257" flipH="1">
            <a:off x="5717266" y="3793614"/>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Triangle 94"/>
          <p:cNvSpPr/>
          <p:nvPr/>
        </p:nvSpPr>
        <p:spPr>
          <a:xfrm rot="19354257" flipH="1">
            <a:off x="5712502" y="4141277"/>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Triangle 95"/>
          <p:cNvSpPr/>
          <p:nvPr/>
        </p:nvSpPr>
        <p:spPr>
          <a:xfrm rot="19354257" flipH="1">
            <a:off x="5710120" y="4472271"/>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Triangle 91"/>
          <p:cNvSpPr/>
          <p:nvPr/>
        </p:nvSpPr>
        <p:spPr>
          <a:xfrm rot="19354257" flipH="1">
            <a:off x="5710124" y="3048282"/>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p:cNvSpPr/>
          <p:nvPr/>
        </p:nvSpPr>
        <p:spPr>
          <a:xfrm rot="19354257" flipH="1">
            <a:off x="5700602" y="2731575"/>
            <a:ext cx="209706" cy="26815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2"/>
          <p:cNvSpPr>
            <a:spLocks noGrp="1" noChangeArrowheads="1"/>
          </p:cNvSpPr>
          <p:nvPr>
            <p:ph type="title"/>
          </p:nvPr>
        </p:nvSpPr>
        <p:spPr/>
        <p:txBody>
          <a:bodyPr/>
          <a:lstStyle/>
          <a:p>
            <a:pPr eaLnBrk="1" hangingPunct="1"/>
            <a:r>
              <a:rPr lang="en-US"/>
              <a:t>Single-Slit Diffraction</a:t>
            </a:r>
          </a:p>
        </p:txBody>
      </p:sp>
      <p:sp>
        <p:nvSpPr>
          <p:cNvPr id="6" name="Rectangle 5"/>
          <p:cNvSpPr/>
          <p:nvPr/>
        </p:nvSpPr>
        <p:spPr>
          <a:xfrm>
            <a:off x="5707380" y="14935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707380" y="4846320"/>
            <a:ext cx="228600" cy="1143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678680" y="26365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602480" y="484632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831080" y="2636520"/>
            <a:ext cx="0" cy="22098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992880" y="2788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992880" y="3246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92880" y="37795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2880" y="43129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2880" y="4770120"/>
            <a:ext cx="533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602480" y="3398521"/>
            <a:ext cx="381836" cy="584775"/>
          </a:xfrm>
          <a:prstGeom prst="rect">
            <a:avLst/>
          </a:prstGeom>
          <a:solidFill>
            <a:schemeClr val="bg1"/>
          </a:solidFill>
        </p:spPr>
        <p:txBody>
          <a:bodyPr wrap="none" rtlCol="0">
            <a:spAutoFit/>
          </a:bodyPr>
          <a:lstStyle/>
          <a:p>
            <a:r>
              <a:rPr lang="en-US" sz="3200" dirty="0"/>
              <a:t>a</a:t>
            </a:r>
          </a:p>
        </p:txBody>
      </p:sp>
      <p:cxnSp>
        <p:nvCxnSpPr>
          <p:cNvPr id="23" name="Straight Connector 22"/>
          <p:cNvCxnSpPr/>
          <p:nvPr/>
        </p:nvCxnSpPr>
        <p:spPr>
          <a:xfrm>
            <a:off x="5111115" y="337709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58464" y="3792855"/>
            <a:ext cx="207645" cy="400110"/>
          </a:xfrm>
          <a:prstGeom prst="rect">
            <a:avLst/>
          </a:prstGeom>
          <a:noFill/>
        </p:spPr>
        <p:txBody>
          <a:bodyPr wrap="square" rtlCol="0">
            <a:spAutoFit/>
          </a:bodyPr>
          <a:lstStyle/>
          <a:p>
            <a:r>
              <a:rPr lang="en-US" sz="2000" dirty="0">
                <a:sym typeface="Symbol"/>
              </a:rPr>
              <a:t></a:t>
            </a:r>
            <a:endParaRPr lang="en-US" sz="2000" dirty="0"/>
          </a:p>
        </p:txBody>
      </p:sp>
      <p:sp>
        <p:nvSpPr>
          <p:cNvPr id="25" name="Oval 24"/>
          <p:cNvSpPr/>
          <p:nvPr/>
        </p:nvSpPr>
        <p:spPr>
          <a:xfrm>
            <a:off x="5745480" y="26365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745480" y="469392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V="1">
            <a:off x="5835968" y="30937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835968" y="103632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988367" y="4646294"/>
            <a:ext cx="2286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955030" y="4948714"/>
            <a:ext cx="114776" cy="1495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005036" y="4886326"/>
            <a:ext cx="167164" cy="136209"/>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50" name="Object 49"/>
          <p:cNvGraphicFramePr>
            <a:graphicFrameLocks noChangeAspect="1"/>
          </p:cNvGraphicFramePr>
          <p:nvPr/>
        </p:nvGraphicFramePr>
        <p:xfrm>
          <a:off x="6184106" y="5006181"/>
          <a:ext cx="624840" cy="538057"/>
        </p:xfrm>
        <a:graphic>
          <a:graphicData uri="http://schemas.openxmlformats.org/presentationml/2006/ole">
            <mc:AlternateContent xmlns:mc="http://schemas.openxmlformats.org/markup-compatibility/2006">
              <mc:Choice xmlns:v="urn:schemas-microsoft-com:vml" Requires="v">
                <p:oleObj name="Equation" r:id="rId2" imgW="457200" imgH="393480" progId="Equation.3">
                  <p:embed/>
                </p:oleObj>
              </mc:Choice>
              <mc:Fallback>
                <p:oleObj name="Equation" r:id="rId2" imgW="457200" imgH="393480" progId="Equation.3">
                  <p:embed/>
                  <p:pic>
                    <p:nvPicPr>
                      <p:cNvPr id="5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106" y="5006181"/>
                        <a:ext cx="624840" cy="538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5735955" y="328803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726430" y="403098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V="1">
            <a:off x="5835968" y="2434590"/>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111115" y="4112895"/>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25767" y="1863567"/>
            <a:ext cx="502061" cy="369332"/>
          </a:xfrm>
          <a:prstGeom prst="rect">
            <a:avLst/>
          </a:prstGeom>
          <a:solidFill>
            <a:schemeClr val="bg1"/>
          </a:solidFill>
        </p:spPr>
        <p:txBody>
          <a:bodyPr wrap="none" rtlCol="0">
            <a:spAutoFit/>
          </a:bodyPr>
          <a:lstStyle/>
          <a:p>
            <a:r>
              <a:rPr lang="en-US" dirty="0"/>
              <a:t>a/6</a:t>
            </a:r>
          </a:p>
        </p:txBody>
      </p:sp>
      <p:cxnSp>
        <p:nvCxnSpPr>
          <p:cNvPr id="63" name="Straight Arrow Connector 62"/>
          <p:cNvCxnSpPr/>
          <p:nvPr/>
        </p:nvCxnSpPr>
        <p:spPr>
          <a:xfrm flipH="1">
            <a:off x="5179220" y="2632710"/>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176839" y="3004185"/>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5174458" y="337804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5172077" y="3742374"/>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179220" y="263509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176839" y="3006566"/>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80" name="Freeform 79"/>
          <p:cNvSpPr/>
          <p:nvPr/>
        </p:nvSpPr>
        <p:spPr>
          <a:xfrm>
            <a:off x="4511041" y="2179320"/>
            <a:ext cx="609600" cy="640080"/>
          </a:xfrm>
          <a:custGeom>
            <a:avLst/>
            <a:gdLst>
              <a:gd name="connsiteX0" fmla="*/ 0 w 476250"/>
              <a:gd name="connsiteY0" fmla="*/ 0 h 419100"/>
              <a:gd name="connsiteX1" fmla="*/ 223838 w 476250"/>
              <a:gd name="connsiteY1" fmla="*/ 126206 h 419100"/>
              <a:gd name="connsiteX2" fmla="*/ 133350 w 476250"/>
              <a:gd name="connsiteY2" fmla="*/ 145256 h 419100"/>
              <a:gd name="connsiteX3" fmla="*/ 476250 w 476250"/>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476250" h="419100">
                <a:moveTo>
                  <a:pt x="0" y="0"/>
                </a:moveTo>
                <a:cubicBezTo>
                  <a:pt x="100806" y="50998"/>
                  <a:pt x="201613" y="101997"/>
                  <a:pt x="223838" y="126206"/>
                </a:cubicBezTo>
                <a:cubicBezTo>
                  <a:pt x="246063" y="150415"/>
                  <a:pt x="91281" y="96440"/>
                  <a:pt x="133350" y="145256"/>
                </a:cubicBezTo>
                <a:cubicBezTo>
                  <a:pt x="175419" y="194072"/>
                  <a:pt x="419894" y="374253"/>
                  <a:pt x="476250" y="41910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1" name="Straight Connector 80"/>
          <p:cNvCxnSpPr/>
          <p:nvPr/>
        </p:nvCxnSpPr>
        <p:spPr>
          <a:xfrm>
            <a:off x="5111115" y="3011330"/>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111115" y="3753328"/>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5750242" y="293179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p:nvPr/>
        </p:nvCxnSpPr>
        <p:spPr>
          <a:xfrm flipV="1">
            <a:off x="5831206" y="1688784"/>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5740718" y="367855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Arrow Connector 85"/>
          <p:cNvCxnSpPr/>
          <p:nvPr/>
        </p:nvCxnSpPr>
        <p:spPr>
          <a:xfrm flipV="1">
            <a:off x="5835968" y="2072165"/>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5740718" y="4388165"/>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5110639" y="4477223"/>
            <a:ext cx="2590800"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5826444" y="278463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5172553" y="4113373"/>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5170172" y="4472941"/>
            <a:ext cx="1429" cy="37242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835968" y="1343501"/>
            <a:ext cx="1905000" cy="16764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9968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a:t>R. Todd Lines</a:t>
            </a:r>
          </a:p>
        </p:txBody>
      </p:sp>
      <p:sp>
        <p:nvSpPr>
          <p:cNvPr id="27651" name="Rectangle 2"/>
          <p:cNvSpPr>
            <a:spLocks noGrp="1" noChangeArrowheads="1"/>
          </p:cNvSpPr>
          <p:nvPr>
            <p:ph type="title"/>
          </p:nvPr>
        </p:nvSpPr>
        <p:spPr/>
        <p:txBody>
          <a:bodyPr/>
          <a:lstStyle/>
          <a:p>
            <a:pPr eaLnBrk="1" hangingPunct="1"/>
            <a:r>
              <a:rPr lang="en-US"/>
              <a:t>Single-Slit Diffraction, 2</a:t>
            </a:r>
          </a:p>
        </p:txBody>
      </p:sp>
      <p:sp>
        <p:nvSpPr>
          <p:cNvPr id="27652" name="Rectangle 3"/>
          <p:cNvSpPr>
            <a:spLocks noGrp="1" noChangeArrowheads="1"/>
          </p:cNvSpPr>
          <p:nvPr>
            <p:ph type="body" idx="1"/>
          </p:nvPr>
        </p:nvSpPr>
        <p:spPr/>
        <p:txBody>
          <a:bodyPr/>
          <a:lstStyle/>
          <a:p>
            <a:pPr eaLnBrk="1" hangingPunct="1"/>
            <a:r>
              <a:rPr lang="en-US"/>
              <a:t>The resultant light intensity on a viewing screen depends on the direction </a:t>
            </a:r>
            <a:r>
              <a:rPr lang="en-US" i="1">
                <a:cs typeface="Arial" charset="0"/>
              </a:rPr>
              <a:t>θ</a:t>
            </a:r>
            <a:endParaRPr lang="en-US"/>
          </a:p>
          <a:p>
            <a:pPr eaLnBrk="1" hangingPunct="1"/>
            <a:r>
              <a:rPr lang="en-US"/>
              <a:t>The diffraction pattern is actually an interference pattern</a:t>
            </a:r>
          </a:p>
          <a:p>
            <a:pPr lvl="1" eaLnBrk="1" hangingPunct="1"/>
            <a:r>
              <a:rPr lang="en-US"/>
              <a:t>The different sources of light are different portions of the single slit</a:t>
            </a:r>
          </a:p>
          <a:p>
            <a:pPr eaLnBrk="1" hangingPunct="1"/>
            <a:endParaRPr lang="en-US"/>
          </a:p>
        </p:txBody>
      </p:sp>
    </p:spTree>
    <p:extLst>
      <p:ext uri="{BB962C8B-B14F-4D97-AF65-F5344CB8AC3E}">
        <p14:creationId xmlns:p14="http://schemas.microsoft.com/office/powerpoint/2010/main" val="39670939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4"/>
          <p:cNvSpPr>
            <a:spLocks noGrp="1"/>
          </p:cNvSpPr>
          <p:nvPr>
            <p:ph type="ftr" sz="quarter" idx="11"/>
          </p:nvPr>
        </p:nvSpPr>
        <p:spPr>
          <a:noFill/>
        </p:spPr>
        <p:txBody>
          <a:bodyPr/>
          <a:lstStyle/>
          <a:p>
            <a:r>
              <a:rPr lang="en-US"/>
              <a:t>R. Todd Lines</a:t>
            </a:r>
          </a:p>
        </p:txBody>
      </p:sp>
      <p:sp>
        <p:nvSpPr>
          <p:cNvPr id="28675" name="Rectangle 2"/>
          <p:cNvSpPr>
            <a:spLocks noGrp="1" noChangeArrowheads="1"/>
          </p:cNvSpPr>
          <p:nvPr>
            <p:ph type="title"/>
          </p:nvPr>
        </p:nvSpPr>
        <p:spPr/>
        <p:txBody>
          <a:bodyPr/>
          <a:lstStyle/>
          <a:p>
            <a:pPr eaLnBrk="1" hangingPunct="1"/>
            <a:r>
              <a:rPr lang="en-US"/>
              <a:t>Single-Slit Diffraction, Analysis</a:t>
            </a:r>
          </a:p>
        </p:txBody>
      </p:sp>
      <p:sp>
        <p:nvSpPr>
          <p:cNvPr id="28676" name="Rectangle 3"/>
          <p:cNvSpPr>
            <a:spLocks noGrp="1" noChangeArrowheads="1"/>
          </p:cNvSpPr>
          <p:nvPr>
            <p:ph type="body" idx="1"/>
          </p:nvPr>
        </p:nvSpPr>
        <p:spPr>
          <a:xfrm>
            <a:off x="1981200" y="1325563"/>
            <a:ext cx="8229600" cy="4525962"/>
          </a:xfrm>
        </p:spPr>
        <p:txBody>
          <a:bodyPr/>
          <a:lstStyle/>
          <a:p>
            <a:pPr eaLnBrk="1" hangingPunct="1">
              <a:lnSpc>
                <a:spcPct val="90000"/>
              </a:lnSpc>
            </a:pPr>
            <a:r>
              <a:rPr lang="en-US"/>
              <a:t>All the waves that originate at the slit are in phase</a:t>
            </a:r>
          </a:p>
          <a:p>
            <a:pPr eaLnBrk="1" hangingPunct="1">
              <a:lnSpc>
                <a:spcPct val="90000"/>
              </a:lnSpc>
            </a:pPr>
            <a:r>
              <a:rPr lang="en-US"/>
              <a:t>Wave 1 travels farther than wave 3 by an amount equal to the path difference </a:t>
            </a:r>
          </a:p>
          <a:p>
            <a:pPr lvl="1" eaLnBrk="1" hangingPunct="1">
              <a:lnSpc>
                <a:spcPct val="90000"/>
              </a:lnSpc>
            </a:pPr>
            <a:r>
              <a:rPr lang="en-US"/>
              <a:t>(</a:t>
            </a:r>
            <a:r>
              <a:rPr lang="en-US" i="1"/>
              <a:t>a</a:t>
            </a:r>
            <a:r>
              <a:rPr lang="en-US"/>
              <a:t>/2) sin </a:t>
            </a:r>
            <a:r>
              <a:rPr lang="en-US" i="1">
                <a:cs typeface="Arial" charset="0"/>
              </a:rPr>
              <a:t>θ</a:t>
            </a:r>
            <a:r>
              <a:rPr lang="en-US">
                <a:cs typeface="Tahoma" charset="0"/>
              </a:rPr>
              <a:t> </a:t>
            </a:r>
          </a:p>
          <a:p>
            <a:pPr eaLnBrk="1" hangingPunct="1">
              <a:lnSpc>
                <a:spcPct val="90000"/>
              </a:lnSpc>
            </a:pPr>
            <a:r>
              <a:rPr lang="en-US">
                <a:cs typeface="Tahoma" charset="0"/>
              </a:rPr>
              <a:t>If this path difference is exactly half of a wavelength, the two waves cancel each other and destructive interference results</a:t>
            </a:r>
          </a:p>
          <a:p>
            <a:pPr eaLnBrk="1" hangingPunct="1">
              <a:lnSpc>
                <a:spcPct val="90000"/>
              </a:lnSpc>
            </a:pPr>
            <a:r>
              <a:rPr lang="en-US"/>
              <a:t>In general, </a:t>
            </a:r>
            <a:r>
              <a:rPr lang="en-US" i="1"/>
              <a:t>destructive interference</a:t>
            </a:r>
            <a:r>
              <a:rPr lang="en-US"/>
              <a:t> occurs for a single slit of width </a:t>
            </a:r>
            <a:r>
              <a:rPr lang="en-US" i="1"/>
              <a:t>a</a:t>
            </a:r>
            <a:r>
              <a:rPr lang="en-US"/>
              <a:t> when sin </a:t>
            </a:r>
            <a:r>
              <a:rPr lang="en-US" i="1">
                <a:cs typeface="Arial" charset="0"/>
              </a:rPr>
              <a:t>θ</a:t>
            </a:r>
            <a:r>
              <a:rPr lang="en-US" baseline="-25000">
                <a:cs typeface="Tahoma" charset="0"/>
              </a:rPr>
              <a:t>dark</a:t>
            </a:r>
            <a:r>
              <a:rPr lang="en-US">
                <a:cs typeface="Tahoma" charset="0"/>
              </a:rPr>
              <a:t> = </a:t>
            </a:r>
            <a:r>
              <a:rPr lang="en-US" i="1">
                <a:cs typeface="Tahoma" charset="0"/>
              </a:rPr>
              <a:t>m</a:t>
            </a:r>
            <a:r>
              <a:rPr lang="en-US" i="1">
                <a:cs typeface="Arial" charset="0"/>
              </a:rPr>
              <a:t>λ</a:t>
            </a:r>
            <a:r>
              <a:rPr lang="en-US">
                <a:cs typeface="Tahoma" charset="0"/>
              </a:rPr>
              <a:t> / </a:t>
            </a:r>
            <a:r>
              <a:rPr lang="en-US" i="1">
                <a:cs typeface="Tahoma" charset="0"/>
              </a:rPr>
              <a:t>a</a:t>
            </a:r>
          </a:p>
          <a:p>
            <a:pPr lvl="1" eaLnBrk="1" hangingPunct="1">
              <a:lnSpc>
                <a:spcPct val="90000"/>
              </a:lnSpc>
            </a:pPr>
            <a:r>
              <a:rPr lang="en-US" i="1"/>
              <a:t>m</a:t>
            </a:r>
            <a:r>
              <a:rPr lang="en-US"/>
              <a:t> = </a:t>
            </a:r>
            <a:r>
              <a:rPr lang="en-US">
                <a:cs typeface="Arial" charset="0"/>
                <a:sym typeface="UniversalMath1 BT" pitchFamily="18" charset="2"/>
              </a:rPr>
              <a:t>±</a:t>
            </a:r>
            <a:r>
              <a:rPr lang="en-US">
                <a:sym typeface="UniversalMath1 BT" pitchFamily="18" charset="2"/>
              </a:rPr>
              <a:t>1, </a:t>
            </a:r>
            <a:r>
              <a:rPr lang="en-US">
                <a:cs typeface="Arial" charset="0"/>
                <a:sym typeface="UniversalMath1 BT" pitchFamily="18" charset="2"/>
              </a:rPr>
              <a:t>±</a:t>
            </a:r>
            <a:r>
              <a:rPr lang="en-US">
                <a:sym typeface="UniversalMath1 BT" pitchFamily="18" charset="2"/>
              </a:rPr>
              <a:t>2, </a:t>
            </a:r>
            <a:r>
              <a:rPr lang="en-US">
                <a:cs typeface="Arial" charset="0"/>
                <a:sym typeface="UniversalMath1 BT" pitchFamily="18" charset="2"/>
              </a:rPr>
              <a:t>±</a:t>
            </a:r>
            <a:r>
              <a:rPr lang="en-US">
                <a:sym typeface="UniversalMath1 BT" pitchFamily="18" charset="2"/>
              </a:rPr>
              <a:t>3, …</a:t>
            </a:r>
          </a:p>
        </p:txBody>
      </p:sp>
    </p:spTree>
    <p:extLst>
      <p:ext uri="{BB962C8B-B14F-4D97-AF65-F5344CB8AC3E}">
        <p14:creationId xmlns:p14="http://schemas.microsoft.com/office/powerpoint/2010/main" val="4200902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4"/>
          <p:cNvSpPr>
            <a:spLocks noGrp="1"/>
          </p:cNvSpPr>
          <p:nvPr>
            <p:ph type="ftr" sz="quarter" idx="11"/>
          </p:nvPr>
        </p:nvSpPr>
        <p:spPr>
          <a:noFill/>
        </p:spPr>
        <p:txBody>
          <a:bodyPr/>
          <a:lstStyle/>
          <a:p>
            <a:r>
              <a:rPr lang="en-US"/>
              <a:t>R. Todd Lines</a:t>
            </a:r>
          </a:p>
        </p:txBody>
      </p:sp>
      <p:sp>
        <p:nvSpPr>
          <p:cNvPr id="29699" name="Rectangle 4"/>
          <p:cNvSpPr>
            <a:spLocks noGrp="1" noChangeArrowheads="1"/>
          </p:cNvSpPr>
          <p:nvPr>
            <p:ph type="ctrTitle"/>
          </p:nvPr>
        </p:nvSpPr>
        <p:spPr/>
        <p:txBody>
          <a:bodyPr/>
          <a:lstStyle/>
          <a:p>
            <a:pPr eaLnBrk="1" hangingPunct="1"/>
            <a:r>
              <a:rPr lang="en-US"/>
              <a:t>Diffraction from Narrow Slits</a:t>
            </a:r>
          </a:p>
        </p:txBody>
      </p:sp>
      <p:sp>
        <p:nvSpPr>
          <p:cNvPr id="29700" name="Rectangle 5"/>
          <p:cNvSpPr>
            <a:spLocks noGrp="1" noChangeArrowheads="1"/>
          </p:cNvSpPr>
          <p:nvPr>
            <p:ph type="subTitle" idx="1"/>
          </p:nvPr>
        </p:nvSpPr>
        <p:spPr/>
        <p:txBody>
          <a:bodyPr/>
          <a:lstStyle/>
          <a:p>
            <a:pPr eaLnBrk="1" hangingPunct="1"/>
            <a:endParaRPr lang="en-US"/>
          </a:p>
        </p:txBody>
      </p:sp>
    </p:spTree>
    <p:extLst>
      <p:ext uri="{BB962C8B-B14F-4D97-AF65-F5344CB8AC3E}">
        <p14:creationId xmlns:p14="http://schemas.microsoft.com/office/powerpoint/2010/main" val="2678675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5"/>
          <p:cNvSpPr>
            <a:spLocks noGrp="1"/>
          </p:cNvSpPr>
          <p:nvPr>
            <p:ph type="ftr" sz="quarter" idx="11"/>
          </p:nvPr>
        </p:nvSpPr>
        <p:spPr>
          <a:noFill/>
        </p:spPr>
        <p:txBody>
          <a:bodyPr/>
          <a:lstStyle/>
          <a:p>
            <a:r>
              <a:rPr lang="en-US"/>
              <a:t>R. Todd Lines</a:t>
            </a:r>
          </a:p>
        </p:txBody>
      </p:sp>
      <p:sp>
        <p:nvSpPr>
          <p:cNvPr id="30723" name="Rectangle 2"/>
          <p:cNvSpPr>
            <a:spLocks noGrp="1" noChangeArrowheads="1"/>
          </p:cNvSpPr>
          <p:nvPr>
            <p:ph type="title"/>
          </p:nvPr>
        </p:nvSpPr>
        <p:spPr/>
        <p:txBody>
          <a:bodyPr>
            <a:normAutofit/>
          </a:bodyPr>
          <a:lstStyle/>
          <a:p>
            <a:pPr eaLnBrk="1" hangingPunct="1"/>
            <a:r>
              <a:rPr lang="en-US"/>
              <a:t>Single-Slit Diffraction, Intensity</a:t>
            </a:r>
          </a:p>
        </p:txBody>
      </p:sp>
      <p:sp>
        <p:nvSpPr>
          <p:cNvPr id="30724" name="Rectangle 3"/>
          <p:cNvSpPr>
            <a:spLocks noGrp="1" noChangeArrowheads="1"/>
          </p:cNvSpPr>
          <p:nvPr>
            <p:ph type="body" sz="half" idx="1"/>
          </p:nvPr>
        </p:nvSpPr>
        <p:spPr>
          <a:xfrm>
            <a:off x="693738" y="1340381"/>
            <a:ext cx="4495800" cy="4840287"/>
          </a:xfrm>
        </p:spPr>
        <p:txBody>
          <a:bodyPr/>
          <a:lstStyle/>
          <a:p>
            <a:pPr eaLnBrk="1" hangingPunct="1"/>
            <a:r>
              <a:rPr lang="en-US" sz="2200" dirty="0"/>
              <a:t>The general features of the intensity distribution are shown</a:t>
            </a:r>
          </a:p>
          <a:p>
            <a:pPr eaLnBrk="1" hangingPunct="1"/>
            <a:r>
              <a:rPr lang="en-US" sz="2200" dirty="0"/>
              <a:t>A broad central bright fringe is flanked by much weaker bright fringes alternating with dark fringes</a:t>
            </a:r>
          </a:p>
          <a:p>
            <a:pPr eaLnBrk="1" hangingPunct="1"/>
            <a:r>
              <a:rPr lang="en-US" sz="2200" dirty="0"/>
              <a:t>Each bright fringe peak lies approximately halfway between the dark fringes</a:t>
            </a:r>
          </a:p>
          <a:p>
            <a:pPr eaLnBrk="1" hangingPunct="1"/>
            <a:r>
              <a:rPr lang="en-US" sz="2200" dirty="0"/>
              <a:t>The central bright maximum is twice as wide as the secondary maxima</a:t>
            </a:r>
          </a:p>
        </p:txBody>
      </p:sp>
      <p:grpSp>
        <p:nvGrpSpPr>
          <p:cNvPr id="34" name="Group 33"/>
          <p:cNvGrpSpPr/>
          <p:nvPr/>
        </p:nvGrpSpPr>
        <p:grpSpPr>
          <a:xfrm>
            <a:off x="6096000" y="508001"/>
            <a:ext cx="4521201" cy="6265333"/>
            <a:chOff x="6096000" y="508001"/>
            <a:chExt cx="4521201" cy="6265333"/>
          </a:xfrm>
        </p:grpSpPr>
        <p:pic>
          <p:nvPicPr>
            <p:cNvPr id="35" name="Picture 2"/>
            <p:cNvPicPr>
              <a:picLocks noChangeAspect="1" noChangeArrowheads="1"/>
            </p:cNvPicPr>
            <p:nvPr/>
          </p:nvPicPr>
          <p:blipFill>
            <a:blip r:embed="rId3" cstate="print"/>
            <a:srcRect/>
            <a:stretch>
              <a:fillRect/>
            </a:stretch>
          </p:blipFill>
          <p:spPr bwMode="auto">
            <a:xfrm rot="16200000">
              <a:off x="6289888" y="2446022"/>
              <a:ext cx="6265333" cy="2389292"/>
            </a:xfrm>
            <a:prstGeom prst="rect">
              <a:avLst/>
            </a:prstGeom>
            <a:noFill/>
            <a:ln w="9525">
              <a:noFill/>
              <a:miter lim="800000"/>
              <a:headEnd/>
              <a:tailEnd/>
            </a:ln>
            <a:effectLst/>
          </p:spPr>
        </p:pic>
        <p:sp>
          <p:nvSpPr>
            <p:cNvPr id="7" name="Rectangle 6"/>
            <p:cNvSpPr/>
            <p:nvPr/>
          </p:nvSpPr>
          <p:spPr>
            <a:xfrm>
              <a:off x="6705599" y="1337734"/>
              <a:ext cx="270933" cy="208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56400" y="3809999"/>
              <a:ext cx="237065" cy="167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6841066" y="3640666"/>
              <a:ext cx="2556934" cy="1693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874933" y="2997200"/>
              <a:ext cx="2573867" cy="60960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4242" y="3337560"/>
              <a:ext cx="304892"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10" name="Arc 9"/>
            <p:cNvSpPr/>
            <p:nvPr/>
          </p:nvSpPr>
          <p:spPr>
            <a:xfrm rot="1986114">
              <a:off x="7208519" y="3350683"/>
              <a:ext cx="457200" cy="508000"/>
            </a:xfrm>
            <a:prstGeom prst="arc">
              <a:avLst>
                <a:gd name="adj1" fmla="val 17594932"/>
                <a:gd name="adj2" fmla="val 19832164"/>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a:off x="7010400" y="5300134"/>
              <a:ext cx="2404533" cy="3386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58667" y="5029200"/>
              <a:ext cx="357790" cy="584775"/>
            </a:xfrm>
            <a:prstGeom prst="rect">
              <a:avLst/>
            </a:prstGeom>
            <a:solidFill>
              <a:schemeClr val="bg1"/>
            </a:solidFill>
          </p:spPr>
          <p:txBody>
            <a:bodyPr wrap="none" rtlCol="0">
              <a:spAutoFit/>
            </a:bodyPr>
            <a:lstStyle/>
            <a:p>
              <a:r>
                <a:rPr lang="en-US" sz="3200" dirty="0"/>
                <a:t>L</a:t>
              </a:r>
            </a:p>
          </p:txBody>
        </p:sp>
        <p:cxnSp>
          <p:nvCxnSpPr>
            <p:cNvPr id="23" name="Straight Connector 22"/>
            <p:cNvCxnSpPr/>
            <p:nvPr/>
          </p:nvCxnSpPr>
          <p:spPr>
            <a:xfrm>
              <a:off x="6096000" y="3403601"/>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112934" y="3826934"/>
              <a:ext cx="47413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350000" y="3064933"/>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350001" y="3810000"/>
              <a:ext cx="0" cy="33866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214534" y="3420534"/>
              <a:ext cx="295274" cy="369332"/>
            </a:xfrm>
            <a:prstGeom prst="rect">
              <a:avLst/>
            </a:prstGeom>
            <a:noFill/>
          </p:spPr>
          <p:txBody>
            <a:bodyPr wrap="none" rtlCol="0">
              <a:spAutoFit/>
            </a:bodyPr>
            <a:lstStyle/>
            <a:p>
              <a:r>
                <a:rPr lang="en-US" dirty="0"/>
                <a:t>a</a:t>
              </a:r>
            </a:p>
          </p:txBody>
        </p:sp>
      </p:grpSp>
    </p:spTree>
    <p:extLst>
      <p:ext uri="{BB962C8B-B14F-4D97-AF65-F5344CB8AC3E}">
        <p14:creationId xmlns:p14="http://schemas.microsoft.com/office/powerpoint/2010/main" val="618836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Footer Placeholder 4"/>
          <p:cNvSpPr>
            <a:spLocks noGrp="1"/>
          </p:cNvSpPr>
          <p:nvPr>
            <p:ph type="ftr" sz="quarter" idx="11"/>
          </p:nvPr>
        </p:nvSpPr>
        <p:spPr>
          <a:noFill/>
        </p:spPr>
        <p:txBody>
          <a:bodyPr/>
          <a:lstStyle/>
          <a:p>
            <a:r>
              <a:rPr lang="en-US"/>
              <a:t>R. Todd Lines</a:t>
            </a:r>
          </a:p>
        </p:txBody>
      </p:sp>
      <p:sp>
        <p:nvSpPr>
          <p:cNvPr id="6149" name="Rectangle 2"/>
          <p:cNvSpPr>
            <a:spLocks noGrp="1" noChangeArrowheads="1"/>
          </p:cNvSpPr>
          <p:nvPr>
            <p:ph type="title"/>
          </p:nvPr>
        </p:nvSpPr>
        <p:spPr/>
        <p:txBody>
          <a:bodyPr/>
          <a:lstStyle/>
          <a:p>
            <a:pPr eaLnBrk="1" hangingPunct="1"/>
            <a:r>
              <a:rPr lang="en-US" dirty="0"/>
              <a:t>Intensity</a:t>
            </a:r>
          </a:p>
        </p:txBody>
      </p:sp>
      <p:sp>
        <p:nvSpPr>
          <p:cNvPr id="6150" name="Rectangle 3"/>
          <p:cNvSpPr>
            <a:spLocks noGrp="1" noChangeArrowheads="1"/>
          </p:cNvSpPr>
          <p:nvPr>
            <p:ph type="body" idx="1"/>
          </p:nvPr>
        </p:nvSpPr>
        <p:spPr/>
        <p:txBody>
          <a:bodyPr/>
          <a:lstStyle/>
          <a:p>
            <a:pPr eaLnBrk="1" hangingPunct="1"/>
            <a:r>
              <a:rPr lang="en-US"/>
              <a:t>The intensity can also be expressed as</a:t>
            </a:r>
          </a:p>
          <a:p>
            <a:pPr eaLnBrk="1" hangingPunct="1"/>
            <a:endParaRPr lang="en-US"/>
          </a:p>
          <a:p>
            <a:pPr eaLnBrk="1" hangingPunct="1"/>
            <a:endParaRPr lang="en-US"/>
          </a:p>
          <a:p>
            <a:pPr eaLnBrk="1" hangingPunct="1"/>
            <a:endParaRPr lang="en-US"/>
          </a:p>
          <a:p>
            <a:pPr eaLnBrk="1" hangingPunct="1"/>
            <a:r>
              <a:rPr lang="en-US"/>
              <a:t>Minima occur at</a:t>
            </a:r>
          </a:p>
        </p:txBody>
      </p:sp>
      <p:graphicFrame>
        <p:nvGraphicFramePr>
          <p:cNvPr id="6146" name="Object 4"/>
          <p:cNvGraphicFramePr>
            <a:graphicFrameLocks noChangeAspect="1"/>
          </p:cNvGraphicFramePr>
          <p:nvPr/>
        </p:nvGraphicFramePr>
        <p:xfrm>
          <a:off x="4006850" y="2478089"/>
          <a:ext cx="4262438" cy="1247775"/>
        </p:xfrm>
        <a:graphic>
          <a:graphicData uri="http://schemas.openxmlformats.org/presentationml/2006/ole">
            <mc:AlternateContent xmlns:mc="http://schemas.openxmlformats.org/markup-compatibility/2006">
              <mc:Choice xmlns:v="urn:schemas-microsoft-com:vml" Requires="v">
                <p:oleObj name="Equation" r:id="rId2" imgW="1777680" imgH="520560" progId="">
                  <p:embed/>
                </p:oleObj>
              </mc:Choice>
              <mc:Fallback>
                <p:oleObj name="Equation" r:id="rId2" imgW="1777680" imgH="520560" progId="">
                  <p:embed/>
                  <p:pic>
                    <p:nvPicPr>
                      <p:cNvPr id="614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850" y="2478089"/>
                        <a:ext cx="4262438"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5"/>
          <p:cNvGraphicFramePr>
            <a:graphicFrameLocks noChangeAspect="1"/>
          </p:cNvGraphicFramePr>
          <p:nvPr/>
        </p:nvGraphicFramePr>
        <p:xfrm>
          <a:off x="3048000" y="5105401"/>
          <a:ext cx="6629400" cy="1025525"/>
        </p:xfrm>
        <a:graphic>
          <a:graphicData uri="http://schemas.openxmlformats.org/presentationml/2006/ole">
            <mc:AlternateContent xmlns:mc="http://schemas.openxmlformats.org/markup-compatibility/2006">
              <mc:Choice xmlns:v="urn:schemas-microsoft-com:vml" Requires="v">
                <p:oleObj name="Equation" r:id="rId4" imgW="2552400" imgH="393480" progId="">
                  <p:embed/>
                </p:oleObj>
              </mc:Choice>
              <mc:Fallback>
                <p:oleObj name="Equation" r:id="rId4" imgW="2552400" imgH="393480" progId="">
                  <p:embed/>
                  <p:pic>
                    <p:nvPicPr>
                      <p:cNvPr id="614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5105401"/>
                        <a:ext cx="6629400"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93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sinc</a:t>
            </a:r>
            <a:r>
              <a:rPr lang="en-US" dirty="0"/>
              <a:t>(x)</a:t>
            </a:r>
          </a:p>
        </p:txBody>
      </p:sp>
      <p:sp>
        <p:nvSpPr>
          <p:cNvPr id="3" name="Content Placeholder 2"/>
          <p:cNvSpPr>
            <a:spLocks noGrp="1"/>
          </p:cNvSpPr>
          <p:nvPr>
            <p:ph idx="1"/>
          </p:nvPr>
        </p:nvSpPr>
        <p:spPr/>
        <p:txBody>
          <a:bodyPr/>
          <a:lstStyle/>
          <a:p>
            <a:endParaRPr lang="en-US"/>
          </a:p>
        </p:txBody>
      </p:sp>
      <p:pic>
        <p:nvPicPr>
          <p:cNvPr id="50178" name="Picture 2"/>
          <p:cNvPicPr>
            <a:picLocks noChangeAspect="1" noChangeArrowheads="1"/>
          </p:cNvPicPr>
          <p:nvPr/>
        </p:nvPicPr>
        <p:blipFill>
          <a:blip r:embed="rId2" cstate="print"/>
          <a:srcRect/>
          <a:stretch>
            <a:fillRect/>
          </a:stretch>
        </p:blipFill>
        <p:spPr bwMode="auto">
          <a:xfrm>
            <a:off x="1965961" y="2270622"/>
            <a:ext cx="8366759" cy="2580729"/>
          </a:xfrm>
          <a:prstGeom prst="rect">
            <a:avLst/>
          </a:prstGeom>
          <a:noFill/>
          <a:ln w="9525">
            <a:noFill/>
            <a:miter lim="800000"/>
            <a:headEnd/>
            <a:tailEnd/>
          </a:ln>
          <a:effectLst/>
        </p:spPr>
      </p:pic>
    </p:spTree>
    <p:extLst>
      <p:ext uri="{BB962C8B-B14F-4D97-AF65-F5344CB8AC3E}">
        <p14:creationId xmlns:p14="http://schemas.microsoft.com/office/powerpoint/2010/main" val="289111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sinc</a:t>
            </a:r>
            <a:r>
              <a:rPr lang="en-US" dirty="0"/>
              <a:t>(x))</a:t>
            </a:r>
            <a:r>
              <a:rPr lang="en-US" baseline="30000" dirty="0"/>
              <a:t>2</a:t>
            </a:r>
          </a:p>
        </p:txBody>
      </p:sp>
      <p:sp>
        <p:nvSpPr>
          <p:cNvPr id="3" name="Content Placeholder 2"/>
          <p:cNvSpPr>
            <a:spLocks noGrp="1"/>
          </p:cNvSpPr>
          <p:nvPr>
            <p:ph idx="1"/>
          </p:nvPr>
        </p:nvSpPr>
        <p:spPr/>
        <p:txBody>
          <a:bodyPr/>
          <a:lstStyle/>
          <a:p>
            <a:endParaRPr lang="en-US"/>
          </a:p>
        </p:txBody>
      </p:sp>
      <p:pic>
        <p:nvPicPr>
          <p:cNvPr id="51202" name="Picture 2"/>
          <p:cNvPicPr>
            <a:picLocks noChangeAspect="1" noChangeArrowheads="1"/>
          </p:cNvPicPr>
          <p:nvPr/>
        </p:nvPicPr>
        <p:blipFill>
          <a:blip r:embed="rId2" cstate="print"/>
          <a:srcRect/>
          <a:stretch>
            <a:fillRect/>
          </a:stretch>
        </p:blipFill>
        <p:spPr bwMode="auto">
          <a:xfrm>
            <a:off x="1798321" y="1447800"/>
            <a:ext cx="8503919" cy="4450080"/>
          </a:xfrm>
          <a:prstGeom prst="rect">
            <a:avLst/>
          </a:prstGeom>
          <a:noFill/>
          <a:ln w="9525">
            <a:noFill/>
            <a:miter lim="800000"/>
            <a:headEnd/>
            <a:tailEnd/>
          </a:ln>
          <a:effectLst/>
        </p:spPr>
      </p:pic>
    </p:spTree>
    <p:extLst>
      <p:ext uri="{BB962C8B-B14F-4D97-AF65-F5344CB8AC3E}">
        <p14:creationId xmlns:p14="http://schemas.microsoft.com/office/powerpoint/2010/main" val="3478106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cstate="print"/>
          <a:srcRect/>
          <a:stretch>
            <a:fillRect/>
          </a:stretch>
        </p:blipFill>
        <p:spPr bwMode="auto">
          <a:xfrm>
            <a:off x="3908744" y="2572385"/>
            <a:ext cx="4549457" cy="1530350"/>
          </a:xfrm>
          <a:prstGeom prst="rect">
            <a:avLst/>
          </a:prstGeom>
          <a:noFill/>
          <a:ln w="9525">
            <a:noFill/>
            <a:miter lim="800000"/>
            <a:headEnd/>
            <a:tailEnd/>
          </a:ln>
          <a:effectLst/>
        </p:spPr>
      </p:pic>
      <p:pic>
        <p:nvPicPr>
          <p:cNvPr id="52228" name="Picture 4"/>
          <p:cNvPicPr>
            <a:picLocks noChangeAspect="1" noChangeArrowheads="1"/>
          </p:cNvPicPr>
          <p:nvPr/>
        </p:nvPicPr>
        <p:blipFill>
          <a:blip r:embed="rId3" cstate="print"/>
          <a:srcRect/>
          <a:stretch>
            <a:fillRect/>
          </a:stretch>
        </p:blipFill>
        <p:spPr bwMode="auto">
          <a:xfrm>
            <a:off x="3941445" y="4297680"/>
            <a:ext cx="4400550" cy="762000"/>
          </a:xfrm>
          <a:prstGeom prst="rect">
            <a:avLst/>
          </a:prstGeom>
          <a:noFill/>
          <a:ln w="9525">
            <a:noFill/>
            <a:miter lim="800000"/>
            <a:headEnd/>
            <a:tailEnd/>
          </a:ln>
        </p:spPr>
      </p:pic>
      <p:sp>
        <p:nvSpPr>
          <p:cNvPr id="11" name="TextBox 10"/>
          <p:cNvSpPr txBox="1"/>
          <p:nvPr/>
        </p:nvSpPr>
        <p:spPr>
          <a:xfrm>
            <a:off x="7010400" y="393192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2" name="TextBox 11"/>
          <p:cNvSpPr txBox="1"/>
          <p:nvPr/>
        </p:nvSpPr>
        <p:spPr>
          <a:xfrm>
            <a:off x="8092440" y="393192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2</a:t>
            </a:r>
            <a:endParaRPr lang="en-US" sz="1600" dirty="0">
              <a:latin typeface="Times New Roman" pitchFamily="18" charset="0"/>
              <a:cs typeface="Times New Roman" pitchFamily="18" charset="0"/>
            </a:endParaRPr>
          </a:p>
        </p:txBody>
      </p:sp>
      <p:sp>
        <p:nvSpPr>
          <p:cNvPr id="13" name="TextBox 12"/>
          <p:cNvSpPr txBox="1"/>
          <p:nvPr/>
        </p:nvSpPr>
        <p:spPr>
          <a:xfrm>
            <a:off x="3825240" y="393192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4" name="TextBox 13"/>
          <p:cNvSpPr txBox="1"/>
          <p:nvPr/>
        </p:nvSpPr>
        <p:spPr>
          <a:xfrm>
            <a:off x="4968240" y="393192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6" name="TextBox 15"/>
          <p:cNvSpPr txBox="1"/>
          <p:nvPr/>
        </p:nvSpPr>
        <p:spPr>
          <a:xfrm>
            <a:off x="8442961" y="3794760"/>
            <a:ext cx="511679" cy="369332"/>
          </a:xfrm>
          <a:prstGeom prst="rect">
            <a:avLst/>
          </a:prstGeom>
          <a:noFill/>
        </p:spPr>
        <p:txBody>
          <a:bodyPr wrap="none" rtlCol="0">
            <a:spAutoFit/>
          </a:bodyPr>
          <a:lstStyle/>
          <a:p>
            <a:r>
              <a:rPr lang="en-US" dirty="0">
                <a:sym typeface="Symbol"/>
              </a:rPr>
              <a:t>/2</a:t>
            </a:r>
            <a:endParaRPr lang="en-US" dirty="0"/>
          </a:p>
        </p:txBody>
      </p:sp>
      <p:cxnSp>
        <p:nvCxnSpPr>
          <p:cNvPr id="17" name="Straight Arrow Connector 16"/>
          <p:cNvCxnSpPr/>
          <p:nvPr/>
        </p:nvCxnSpPr>
        <p:spPr>
          <a:xfrm flipH="1">
            <a:off x="6842760" y="2971800"/>
            <a:ext cx="381000" cy="4419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730240" y="228600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0" name="Rectangle 19"/>
          <p:cNvSpPr/>
          <p:nvPr/>
        </p:nvSpPr>
        <p:spPr>
          <a:xfrm>
            <a:off x="6583680" y="2237156"/>
            <a:ext cx="2895600" cy="646331"/>
          </a:xfrm>
          <a:prstGeom prst="rect">
            <a:avLst/>
          </a:prstGeom>
        </p:spPr>
        <p:txBody>
          <a:bodyPr wrap="square">
            <a:spAutoFit/>
          </a:bodyPr>
          <a:lstStyle/>
          <a:p>
            <a:r>
              <a:rPr lang="en-US" b="1" dirty="0"/>
              <a:t>Interference fringes:</a:t>
            </a:r>
          </a:p>
          <a:p>
            <a:r>
              <a:rPr lang="en-US" dirty="0"/>
              <a:t> due to having a single slit</a:t>
            </a:r>
          </a:p>
        </p:txBody>
      </p:sp>
    </p:spTree>
    <p:extLst>
      <p:ext uri="{BB962C8B-B14F-4D97-AF65-F5344CB8AC3E}">
        <p14:creationId xmlns:p14="http://schemas.microsoft.com/office/powerpoint/2010/main" val="3933254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4"/>
          <p:cNvSpPr>
            <a:spLocks noGrp="1"/>
          </p:cNvSpPr>
          <p:nvPr>
            <p:ph type="ftr" sz="quarter" idx="11"/>
          </p:nvPr>
        </p:nvSpPr>
        <p:spPr>
          <a:noFill/>
        </p:spPr>
        <p:txBody>
          <a:bodyPr/>
          <a:lstStyle/>
          <a:p>
            <a:r>
              <a:rPr lang="en-US"/>
              <a:t>R. Todd Lines</a:t>
            </a:r>
          </a:p>
        </p:txBody>
      </p:sp>
      <p:sp>
        <p:nvSpPr>
          <p:cNvPr id="39939" name="Rectangle 2"/>
          <p:cNvSpPr>
            <a:spLocks noGrp="1" noChangeArrowheads="1"/>
          </p:cNvSpPr>
          <p:nvPr>
            <p:ph type="title"/>
          </p:nvPr>
        </p:nvSpPr>
        <p:spPr>
          <a:xfrm>
            <a:off x="2747964" y="0"/>
            <a:ext cx="7680325" cy="1143000"/>
          </a:xfrm>
        </p:spPr>
        <p:txBody>
          <a:bodyPr/>
          <a:lstStyle/>
          <a:p>
            <a:pPr eaLnBrk="1" hangingPunct="1"/>
            <a:r>
              <a:rPr lang="en-US" sz="2800"/>
              <a:t>Intensity of Two-Slit Diffraction Patterns</a:t>
            </a:r>
          </a:p>
        </p:txBody>
      </p:sp>
      <p:sp>
        <p:nvSpPr>
          <p:cNvPr id="39940" name="Rectangle 3"/>
          <p:cNvSpPr>
            <a:spLocks noGrp="1" noChangeArrowheads="1"/>
          </p:cNvSpPr>
          <p:nvPr>
            <p:ph type="body" idx="1"/>
          </p:nvPr>
        </p:nvSpPr>
        <p:spPr/>
        <p:txBody>
          <a:bodyPr/>
          <a:lstStyle/>
          <a:p>
            <a:pPr eaLnBrk="1" hangingPunct="1">
              <a:lnSpc>
                <a:spcPct val="90000"/>
              </a:lnSpc>
            </a:pPr>
            <a:r>
              <a:rPr lang="en-US"/>
              <a:t>When more than one slit is present, consideration must be made of </a:t>
            </a:r>
          </a:p>
          <a:p>
            <a:pPr lvl="1" eaLnBrk="1" hangingPunct="1">
              <a:lnSpc>
                <a:spcPct val="90000"/>
              </a:lnSpc>
            </a:pPr>
            <a:r>
              <a:rPr lang="en-US"/>
              <a:t>The diffraction patterns due to individual slits</a:t>
            </a:r>
          </a:p>
          <a:p>
            <a:pPr lvl="1" eaLnBrk="1" hangingPunct="1">
              <a:lnSpc>
                <a:spcPct val="90000"/>
              </a:lnSpc>
            </a:pPr>
            <a:r>
              <a:rPr lang="en-US"/>
              <a:t>The interference due to the wave coming from different slits</a:t>
            </a:r>
          </a:p>
          <a:p>
            <a:pPr eaLnBrk="1" hangingPunct="1">
              <a:lnSpc>
                <a:spcPct val="90000"/>
              </a:lnSpc>
            </a:pPr>
            <a:r>
              <a:rPr lang="en-US"/>
              <a:t>The single-slit diffraction pattern will act as an “envelope” for a two-slit interference pattern</a:t>
            </a:r>
          </a:p>
        </p:txBody>
      </p:sp>
    </p:spTree>
    <p:extLst>
      <p:ext uri="{BB962C8B-B14F-4D97-AF65-F5344CB8AC3E}">
        <p14:creationId xmlns:p14="http://schemas.microsoft.com/office/powerpoint/2010/main" val="3660682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1"/>
          </p:nvPr>
        </p:nvSpPr>
        <p:spPr>
          <a:noFill/>
        </p:spPr>
        <p:txBody>
          <a:bodyPr/>
          <a:lstStyle/>
          <a:p>
            <a:r>
              <a:rPr lang="en-US"/>
              <a:t>R. Todd Lines</a:t>
            </a:r>
          </a:p>
        </p:txBody>
      </p:sp>
      <p:sp>
        <p:nvSpPr>
          <p:cNvPr id="7172" name="Rectangle 2"/>
          <p:cNvSpPr>
            <a:spLocks noGrp="1" noChangeArrowheads="1"/>
          </p:cNvSpPr>
          <p:nvPr>
            <p:ph type="title"/>
          </p:nvPr>
        </p:nvSpPr>
        <p:spPr/>
        <p:txBody>
          <a:bodyPr/>
          <a:lstStyle/>
          <a:p>
            <a:pPr eaLnBrk="1" hangingPunct="1"/>
            <a:r>
              <a:rPr lang="en-US"/>
              <a:t>Intensity Equation</a:t>
            </a:r>
          </a:p>
        </p:txBody>
      </p:sp>
      <p:sp>
        <p:nvSpPr>
          <p:cNvPr id="7173" name="Rectangle 3"/>
          <p:cNvSpPr>
            <a:spLocks noGrp="1" noChangeArrowheads="1"/>
          </p:cNvSpPr>
          <p:nvPr>
            <p:ph type="body" idx="1"/>
          </p:nvPr>
        </p:nvSpPr>
        <p:spPr/>
        <p:txBody>
          <a:bodyPr/>
          <a:lstStyle/>
          <a:p>
            <a:pPr eaLnBrk="1" hangingPunct="1"/>
            <a:r>
              <a:rPr lang="en-US"/>
              <a:t>To determine the maximum intensity:</a:t>
            </a:r>
          </a:p>
          <a:p>
            <a:pPr eaLnBrk="1" hangingPunct="1"/>
            <a:endParaRPr lang="en-US"/>
          </a:p>
          <a:p>
            <a:pPr eaLnBrk="1" hangingPunct="1"/>
            <a:endParaRPr lang="en-US"/>
          </a:p>
          <a:p>
            <a:pPr lvl="1" eaLnBrk="1" hangingPunct="1"/>
            <a:r>
              <a:rPr lang="en-US"/>
              <a:t>The factor in the square brackets represents the single-slit diffraction pattern</a:t>
            </a:r>
          </a:p>
          <a:p>
            <a:pPr lvl="2" eaLnBrk="1" hangingPunct="1"/>
            <a:r>
              <a:rPr lang="en-US"/>
              <a:t>This acts as the envelope</a:t>
            </a:r>
          </a:p>
          <a:p>
            <a:pPr lvl="1" eaLnBrk="1" hangingPunct="1"/>
            <a:r>
              <a:rPr lang="en-US"/>
              <a:t>The two-slit interference term is the cos</a:t>
            </a:r>
            <a:r>
              <a:rPr lang="en-US" baseline="30000"/>
              <a:t>2</a:t>
            </a:r>
            <a:r>
              <a:rPr lang="en-US"/>
              <a:t> term</a:t>
            </a:r>
          </a:p>
        </p:txBody>
      </p:sp>
      <p:graphicFrame>
        <p:nvGraphicFramePr>
          <p:cNvPr id="7170" name="Object 4"/>
          <p:cNvGraphicFramePr>
            <a:graphicFrameLocks noChangeAspect="1"/>
          </p:cNvGraphicFramePr>
          <p:nvPr/>
        </p:nvGraphicFramePr>
        <p:xfrm>
          <a:off x="3048000" y="2159000"/>
          <a:ext cx="6096000" cy="1093788"/>
        </p:xfrm>
        <a:graphic>
          <a:graphicData uri="http://schemas.openxmlformats.org/presentationml/2006/ole">
            <mc:AlternateContent xmlns:mc="http://schemas.openxmlformats.org/markup-compatibility/2006">
              <mc:Choice xmlns:v="urn:schemas-microsoft-com:vml" Requires="v">
                <p:oleObj name="Equation" r:id="rId2" imgW="2908080" imgH="520560" progId="">
                  <p:embed/>
                </p:oleObj>
              </mc:Choice>
              <mc:Fallback>
                <p:oleObj name="Equation" r:id="rId2" imgW="2908080" imgH="520560" progId="">
                  <p:embed/>
                  <p:pic>
                    <p:nvPicPr>
                      <p:cNvPr id="717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159000"/>
                        <a:ext cx="6096000" cy="109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959465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p:spPr>
        <p:txBody>
          <a:bodyPr/>
          <a:lstStyle/>
          <a:p>
            <a:r>
              <a:rPr lang="en-US"/>
              <a:t>R. Todd Lines</a:t>
            </a:r>
          </a:p>
        </p:txBody>
      </p:sp>
      <p:sp>
        <p:nvSpPr>
          <p:cNvPr id="8196" name="Rectangle 2"/>
          <p:cNvSpPr>
            <a:spLocks noGrp="1" noChangeArrowheads="1"/>
          </p:cNvSpPr>
          <p:nvPr>
            <p:ph type="title"/>
          </p:nvPr>
        </p:nvSpPr>
        <p:spPr/>
        <p:txBody>
          <a:bodyPr/>
          <a:lstStyle/>
          <a:p>
            <a:pPr eaLnBrk="1" hangingPunct="1"/>
            <a:r>
              <a:rPr lang="en-US"/>
              <a:t>Missing Maxima</a:t>
            </a:r>
          </a:p>
        </p:txBody>
      </p:sp>
      <p:sp>
        <p:nvSpPr>
          <p:cNvPr id="8197" name="Rectangle 3"/>
          <p:cNvSpPr>
            <a:spLocks noGrp="1" noChangeArrowheads="1"/>
          </p:cNvSpPr>
          <p:nvPr>
            <p:ph type="body" idx="1"/>
          </p:nvPr>
        </p:nvSpPr>
        <p:spPr>
          <a:xfrm>
            <a:off x="2706688" y="2017714"/>
            <a:ext cx="7772400" cy="4611687"/>
          </a:xfrm>
        </p:spPr>
        <p:txBody>
          <a:bodyPr/>
          <a:lstStyle/>
          <a:p>
            <a:pPr eaLnBrk="1" hangingPunct="1"/>
            <a:r>
              <a:rPr lang="en-US"/>
              <a:t>To find which interference maximum coincides with the first diffraction minimum</a:t>
            </a:r>
          </a:p>
          <a:p>
            <a:pPr eaLnBrk="1" hangingPunct="1"/>
            <a:endParaRPr lang="en-US"/>
          </a:p>
          <a:p>
            <a:pPr eaLnBrk="1" hangingPunct="1"/>
            <a:endParaRPr lang="en-US"/>
          </a:p>
          <a:p>
            <a:pPr lvl="1" eaLnBrk="1" hangingPunct="1"/>
            <a:endParaRPr lang="en-US"/>
          </a:p>
          <a:p>
            <a:pPr lvl="1" eaLnBrk="1" hangingPunct="1"/>
            <a:r>
              <a:rPr lang="en-US"/>
              <a:t>The conditions for the first interference maximum</a:t>
            </a:r>
          </a:p>
          <a:p>
            <a:pPr lvl="2" eaLnBrk="1" hangingPunct="1"/>
            <a:r>
              <a:rPr lang="en-US" i="1"/>
              <a:t>d</a:t>
            </a:r>
            <a:r>
              <a:rPr lang="en-US"/>
              <a:t> sin </a:t>
            </a:r>
            <a:r>
              <a:rPr lang="en-US" i="1">
                <a:cs typeface="Arial" charset="0"/>
              </a:rPr>
              <a:t>θ</a:t>
            </a:r>
            <a:r>
              <a:rPr lang="en-US"/>
              <a:t> = </a:t>
            </a:r>
            <a:r>
              <a:rPr lang="en-US" i="1"/>
              <a:t>m</a:t>
            </a:r>
            <a:r>
              <a:rPr lang="en-US" i="1">
                <a:cs typeface="Arial" charset="0"/>
              </a:rPr>
              <a:t>λ</a:t>
            </a:r>
            <a:endParaRPr lang="en-US">
              <a:latin typeface="Symbol" pitchFamily="18" charset="2"/>
            </a:endParaRPr>
          </a:p>
          <a:p>
            <a:pPr lvl="1" eaLnBrk="1" hangingPunct="1"/>
            <a:r>
              <a:rPr lang="en-US"/>
              <a:t>The conditions for the first diffraction minimum</a:t>
            </a:r>
          </a:p>
          <a:p>
            <a:pPr lvl="2" eaLnBrk="1" hangingPunct="1"/>
            <a:r>
              <a:rPr lang="en-US" i="1"/>
              <a:t>a</a:t>
            </a:r>
            <a:r>
              <a:rPr lang="en-US"/>
              <a:t> sin </a:t>
            </a:r>
            <a:r>
              <a:rPr lang="en-US" i="1">
                <a:cs typeface="Arial" charset="0"/>
              </a:rPr>
              <a:t>θ</a:t>
            </a:r>
            <a:r>
              <a:rPr lang="en-US"/>
              <a:t> = </a:t>
            </a:r>
            <a:r>
              <a:rPr lang="en-US" i="1">
                <a:cs typeface="Arial" charset="0"/>
              </a:rPr>
              <a:t>λ</a:t>
            </a:r>
          </a:p>
        </p:txBody>
      </p:sp>
      <p:graphicFrame>
        <p:nvGraphicFramePr>
          <p:cNvPr id="8194" name="Object 4"/>
          <p:cNvGraphicFramePr>
            <a:graphicFrameLocks noChangeAspect="1"/>
          </p:cNvGraphicFramePr>
          <p:nvPr/>
        </p:nvGraphicFramePr>
        <p:xfrm>
          <a:off x="4229100" y="3005138"/>
          <a:ext cx="3733800" cy="957262"/>
        </p:xfrm>
        <a:graphic>
          <a:graphicData uri="http://schemas.openxmlformats.org/presentationml/2006/ole">
            <mc:AlternateContent xmlns:mc="http://schemas.openxmlformats.org/markup-compatibility/2006">
              <mc:Choice xmlns:v="urn:schemas-microsoft-com:vml" Requires="v">
                <p:oleObj name="Equation" r:id="rId2" imgW="1536480" imgH="393480" progId="">
                  <p:embed/>
                </p:oleObj>
              </mc:Choice>
              <mc:Fallback>
                <p:oleObj name="Equation" r:id="rId2" imgW="1536480" imgH="393480" progId="">
                  <p:embed/>
                  <p:pic>
                    <p:nvPicPr>
                      <p:cNvPr id="819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100" y="3005138"/>
                        <a:ext cx="3733800"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99156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3002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3215640" y="1752600"/>
            <a:ext cx="5334000" cy="1386840"/>
          </a:xfrm>
          <a:prstGeom prst="rect">
            <a:avLst/>
          </a:prstGeom>
          <a:noFill/>
          <a:ln w="9525">
            <a:noFill/>
            <a:miter lim="800000"/>
            <a:headEnd/>
            <a:tailEnd/>
          </a:ln>
          <a:effectLst/>
        </p:spPr>
      </p:pic>
      <p:sp>
        <p:nvSpPr>
          <p:cNvPr id="6" name="TextBox 5"/>
          <p:cNvSpPr txBox="1"/>
          <p:nvPr/>
        </p:nvSpPr>
        <p:spPr>
          <a:xfrm>
            <a:off x="7421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6126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6705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4541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5334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3870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8458201"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6720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711440" y="1584961"/>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5532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extLst>
      <p:ext uri="{BB962C8B-B14F-4D97-AF65-F5344CB8AC3E}">
        <p14:creationId xmlns:p14="http://schemas.microsoft.com/office/powerpoint/2010/main" val="2535790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2331720" y="1727835"/>
            <a:ext cx="7421880" cy="3067050"/>
          </a:xfrm>
          <a:prstGeom prst="rect">
            <a:avLst/>
          </a:prstGeom>
          <a:noFill/>
          <a:ln w="9525">
            <a:noFill/>
            <a:miter lim="800000"/>
            <a:headEnd/>
            <a:tailEnd/>
          </a:ln>
          <a:effectLst/>
        </p:spPr>
      </p:pic>
      <p:pic>
        <p:nvPicPr>
          <p:cNvPr id="1027" name="Picture 3"/>
          <p:cNvPicPr>
            <a:picLocks noChangeAspect="1" noChangeArrowheads="1"/>
          </p:cNvPicPr>
          <p:nvPr/>
        </p:nvPicPr>
        <p:blipFill rotWithShape="1">
          <a:blip r:embed="rId3" cstate="print"/>
          <a:srcRect t="60773" b="11108"/>
          <a:stretch/>
        </p:blipFill>
        <p:spPr bwMode="auto">
          <a:xfrm>
            <a:off x="2194561" y="5217460"/>
            <a:ext cx="7528560" cy="870473"/>
          </a:xfrm>
          <a:prstGeom prst="rect">
            <a:avLst/>
          </a:prstGeom>
          <a:noFill/>
          <a:ln w="9525">
            <a:noFill/>
            <a:miter lim="800000"/>
            <a:headEnd/>
            <a:tailEnd/>
          </a:ln>
        </p:spPr>
      </p:pic>
      <p:cxnSp>
        <p:nvCxnSpPr>
          <p:cNvPr id="12" name="Straight Arrow Connector 11"/>
          <p:cNvCxnSpPr/>
          <p:nvPr/>
        </p:nvCxnSpPr>
        <p:spPr>
          <a:xfrm>
            <a:off x="4937760" y="1950720"/>
            <a:ext cx="807720" cy="32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111240" y="2209800"/>
            <a:ext cx="868680" cy="4724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36520" y="1630680"/>
            <a:ext cx="2164080" cy="1477328"/>
          </a:xfrm>
          <a:prstGeom prst="rect">
            <a:avLst/>
          </a:prstGeom>
          <a:noFill/>
        </p:spPr>
        <p:txBody>
          <a:bodyPr wrap="square" rtlCol="0">
            <a:spAutoFit/>
          </a:bodyPr>
          <a:lstStyle/>
          <a:p>
            <a:pPr algn="r"/>
            <a:r>
              <a:rPr lang="en-US" b="1" dirty="0"/>
              <a:t>Diffraction envelope: </a:t>
            </a:r>
          </a:p>
          <a:p>
            <a:pPr algn="r"/>
            <a:r>
              <a:rPr lang="en-US" dirty="0"/>
              <a:t>The single slit pattern due to shape of the individual slits.</a:t>
            </a:r>
          </a:p>
        </p:txBody>
      </p:sp>
      <p:sp>
        <p:nvSpPr>
          <p:cNvPr id="19" name="TextBox 18"/>
          <p:cNvSpPr txBox="1"/>
          <p:nvPr/>
        </p:nvSpPr>
        <p:spPr>
          <a:xfrm>
            <a:off x="7086600" y="1767840"/>
            <a:ext cx="2270760" cy="923330"/>
          </a:xfrm>
          <a:prstGeom prst="rect">
            <a:avLst/>
          </a:prstGeom>
          <a:noFill/>
        </p:spPr>
        <p:txBody>
          <a:bodyPr wrap="square" rtlCol="0">
            <a:spAutoFit/>
          </a:bodyPr>
          <a:lstStyle/>
          <a:p>
            <a:r>
              <a:rPr lang="en-US" b="1" dirty="0"/>
              <a:t>Interference fringes:</a:t>
            </a:r>
          </a:p>
          <a:p>
            <a:r>
              <a:rPr lang="en-US" dirty="0"/>
              <a:t> due to having two slits.</a:t>
            </a:r>
          </a:p>
        </p:txBody>
      </p:sp>
      <p:sp>
        <p:nvSpPr>
          <p:cNvPr id="21" name="TextBox 20"/>
          <p:cNvSpPr txBox="1"/>
          <p:nvPr/>
        </p:nvSpPr>
        <p:spPr>
          <a:xfrm>
            <a:off x="5608320" y="164592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
        <p:nvSpPr>
          <p:cNvPr id="22" name="TextBox 21"/>
          <p:cNvSpPr txBox="1"/>
          <p:nvPr/>
        </p:nvSpPr>
        <p:spPr>
          <a:xfrm>
            <a:off x="7635240" y="475488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3" name="TextBox 22"/>
          <p:cNvSpPr txBox="1"/>
          <p:nvPr/>
        </p:nvSpPr>
        <p:spPr>
          <a:xfrm>
            <a:off x="6751320" y="475488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4" name="TextBox 23"/>
          <p:cNvSpPr txBox="1"/>
          <p:nvPr/>
        </p:nvSpPr>
        <p:spPr>
          <a:xfrm>
            <a:off x="8534400" y="475488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25" name="TextBox 24"/>
          <p:cNvSpPr txBox="1"/>
          <p:nvPr/>
        </p:nvSpPr>
        <p:spPr>
          <a:xfrm>
            <a:off x="4069080" y="475488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-2</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6" name="TextBox 25"/>
          <p:cNvSpPr txBox="1"/>
          <p:nvPr/>
        </p:nvSpPr>
        <p:spPr>
          <a:xfrm>
            <a:off x="4983480" y="475488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27" name="TextBox 26"/>
          <p:cNvSpPr txBox="1"/>
          <p:nvPr/>
        </p:nvSpPr>
        <p:spPr>
          <a:xfrm>
            <a:off x="3154680" y="475488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28" name="TextBox 27"/>
          <p:cNvSpPr txBox="1"/>
          <p:nvPr/>
        </p:nvSpPr>
        <p:spPr>
          <a:xfrm>
            <a:off x="9662161" y="4602480"/>
            <a:ext cx="511679" cy="369332"/>
          </a:xfrm>
          <a:prstGeom prst="rect">
            <a:avLst/>
          </a:prstGeom>
          <a:noFill/>
        </p:spPr>
        <p:txBody>
          <a:bodyPr wrap="none" rtlCol="0">
            <a:spAutoFit/>
          </a:bodyPr>
          <a:lstStyle/>
          <a:p>
            <a:r>
              <a:rPr lang="en-US" dirty="0">
                <a:sym typeface="Symbol"/>
              </a:rPr>
              <a:t>/2</a:t>
            </a:r>
            <a:endParaRPr lang="en-US" dirty="0"/>
          </a:p>
        </p:txBody>
      </p:sp>
    </p:spTree>
    <p:extLst>
      <p:ext uri="{BB962C8B-B14F-4D97-AF65-F5344CB8AC3E}">
        <p14:creationId xmlns:p14="http://schemas.microsoft.com/office/powerpoint/2010/main" val="2334436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38400" y="990600"/>
            <a:ext cx="76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2" cstate="print"/>
          <a:srcRect/>
          <a:stretch>
            <a:fillRect/>
          </a:stretch>
        </p:blipFill>
        <p:spPr bwMode="auto">
          <a:xfrm rot="16200000">
            <a:off x="6424614" y="2414588"/>
            <a:ext cx="3344863" cy="2020888"/>
          </a:xfrm>
          <a:prstGeom prst="rect">
            <a:avLst/>
          </a:prstGeom>
          <a:noFill/>
          <a:ln w="9525">
            <a:noFill/>
            <a:miter lim="800000"/>
            <a:headEnd/>
            <a:tailEnd/>
          </a:ln>
          <a:effectLst/>
        </p:spPr>
      </p:pic>
      <p:sp>
        <p:nvSpPr>
          <p:cNvPr id="7" name="Rectangle 6"/>
          <p:cNvSpPr/>
          <p:nvPr/>
        </p:nvSpPr>
        <p:spPr>
          <a:xfrm>
            <a:off x="2438400" y="3733800"/>
            <a:ext cx="76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438400" y="3429000"/>
            <a:ext cx="64008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438400" y="2819400"/>
            <a:ext cx="6400800" cy="6096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a:off x="4343400" y="2819400"/>
            <a:ext cx="685800" cy="914400"/>
          </a:xfrm>
          <a:prstGeom prst="arc">
            <a:avLst>
              <a:gd name="adj1" fmla="val 18337116"/>
              <a:gd name="adj2" fmla="val 2106441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flipV="1">
            <a:off x="4267200" y="2895600"/>
            <a:ext cx="762000" cy="914400"/>
          </a:xfrm>
          <a:prstGeom prst="arc">
            <a:avLst>
              <a:gd name="adj1" fmla="val 18337116"/>
              <a:gd name="adj2" fmla="val 2106441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4495800" y="2590800"/>
            <a:ext cx="461986" cy="523220"/>
          </a:xfrm>
          <a:prstGeom prst="rect">
            <a:avLst/>
          </a:prstGeom>
          <a:noFill/>
        </p:spPr>
        <p:txBody>
          <a:bodyPr wrap="none" rtlCol="0">
            <a:spAutoFit/>
          </a:bodyPr>
          <a:lstStyle/>
          <a:p>
            <a:r>
              <a:rPr lang="en-US" sz="2800" dirty="0">
                <a:sym typeface="Symbol"/>
              </a:rPr>
              <a:t></a:t>
            </a:r>
            <a:endParaRPr lang="en-US" sz="2800" dirty="0"/>
          </a:p>
        </p:txBody>
      </p:sp>
      <p:cxnSp>
        <p:nvCxnSpPr>
          <p:cNvPr id="16" name="Straight Arrow Connector 15"/>
          <p:cNvCxnSpPr/>
          <p:nvPr/>
        </p:nvCxnSpPr>
        <p:spPr>
          <a:xfrm flipV="1">
            <a:off x="2209800" y="3124200"/>
            <a:ext cx="0" cy="6096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828800" y="3200401"/>
            <a:ext cx="373820" cy="461665"/>
          </a:xfrm>
          <a:prstGeom prst="rect">
            <a:avLst/>
          </a:prstGeom>
          <a:noFill/>
        </p:spPr>
        <p:txBody>
          <a:bodyPr wrap="none" rtlCol="0">
            <a:spAutoFit/>
          </a:bodyPr>
          <a:lstStyle/>
          <a:p>
            <a:r>
              <a:rPr lang="en-US" sz="2400" dirty="0"/>
              <a:t>D</a:t>
            </a:r>
          </a:p>
        </p:txBody>
      </p:sp>
      <p:sp>
        <p:nvSpPr>
          <p:cNvPr id="18" name="TextBox 17"/>
          <p:cNvSpPr txBox="1"/>
          <p:nvPr/>
        </p:nvSpPr>
        <p:spPr>
          <a:xfrm>
            <a:off x="2667000" y="1981201"/>
            <a:ext cx="2330574" cy="461665"/>
          </a:xfrm>
          <a:prstGeom prst="rect">
            <a:avLst/>
          </a:prstGeom>
          <a:noFill/>
        </p:spPr>
        <p:txBody>
          <a:bodyPr wrap="none" rtlCol="0">
            <a:spAutoFit/>
          </a:bodyPr>
          <a:lstStyle/>
          <a:p>
            <a:r>
              <a:rPr lang="en-US" sz="2400" dirty="0"/>
              <a:t>Circular Aperture</a:t>
            </a:r>
          </a:p>
        </p:txBody>
      </p:sp>
      <p:sp>
        <p:nvSpPr>
          <p:cNvPr id="19" name="Freeform 18"/>
          <p:cNvSpPr/>
          <p:nvPr/>
        </p:nvSpPr>
        <p:spPr>
          <a:xfrm>
            <a:off x="2633272" y="2438401"/>
            <a:ext cx="567128" cy="814466"/>
          </a:xfrm>
          <a:custGeom>
            <a:avLst/>
            <a:gdLst>
              <a:gd name="connsiteX0" fmla="*/ 464695 w 464695"/>
              <a:gd name="connsiteY0" fmla="*/ 0 h 629587"/>
              <a:gd name="connsiteX1" fmla="*/ 209862 w 464695"/>
              <a:gd name="connsiteY1" fmla="*/ 314793 h 629587"/>
              <a:gd name="connsiteX2" fmla="*/ 329784 w 464695"/>
              <a:gd name="connsiteY2" fmla="*/ 299803 h 629587"/>
              <a:gd name="connsiteX3" fmla="*/ 0 w 464695"/>
              <a:gd name="connsiteY3" fmla="*/ 629587 h 629587"/>
            </a:gdLst>
            <a:ahLst/>
            <a:cxnLst>
              <a:cxn ang="0">
                <a:pos x="connsiteX0" y="connsiteY0"/>
              </a:cxn>
              <a:cxn ang="0">
                <a:pos x="connsiteX1" y="connsiteY1"/>
              </a:cxn>
              <a:cxn ang="0">
                <a:pos x="connsiteX2" y="connsiteY2"/>
              </a:cxn>
              <a:cxn ang="0">
                <a:pos x="connsiteX3" y="connsiteY3"/>
              </a:cxn>
            </a:cxnLst>
            <a:rect l="l" t="t" r="r" b="b"/>
            <a:pathLst>
              <a:path w="464695" h="629587">
                <a:moveTo>
                  <a:pt x="464695" y="0"/>
                </a:moveTo>
                <a:cubicBezTo>
                  <a:pt x="348521" y="132413"/>
                  <a:pt x="232347" y="264826"/>
                  <a:pt x="209862" y="314793"/>
                </a:cubicBezTo>
                <a:cubicBezTo>
                  <a:pt x="187377" y="364760"/>
                  <a:pt x="364761" y="247337"/>
                  <a:pt x="329784" y="299803"/>
                </a:cubicBezTo>
                <a:cubicBezTo>
                  <a:pt x="294807" y="352269"/>
                  <a:pt x="147403" y="490928"/>
                  <a:pt x="0" y="629587"/>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8991600" y="2286000"/>
            <a:ext cx="457200" cy="509666"/>
          </a:xfrm>
          <a:custGeom>
            <a:avLst/>
            <a:gdLst>
              <a:gd name="connsiteX0" fmla="*/ 464695 w 464695"/>
              <a:gd name="connsiteY0" fmla="*/ 0 h 629587"/>
              <a:gd name="connsiteX1" fmla="*/ 209862 w 464695"/>
              <a:gd name="connsiteY1" fmla="*/ 314793 h 629587"/>
              <a:gd name="connsiteX2" fmla="*/ 329784 w 464695"/>
              <a:gd name="connsiteY2" fmla="*/ 299803 h 629587"/>
              <a:gd name="connsiteX3" fmla="*/ 0 w 464695"/>
              <a:gd name="connsiteY3" fmla="*/ 629587 h 629587"/>
            </a:gdLst>
            <a:ahLst/>
            <a:cxnLst>
              <a:cxn ang="0">
                <a:pos x="connsiteX0" y="connsiteY0"/>
              </a:cxn>
              <a:cxn ang="0">
                <a:pos x="connsiteX1" y="connsiteY1"/>
              </a:cxn>
              <a:cxn ang="0">
                <a:pos x="connsiteX2" y="connsiteY2"/>
              </a:cxn>
              <a:cxn ang="0">
                <a:pos x="connsiteX3" y="connsiteY3"/>
              </a:cxn>
            </a:cxnLst>
            <a:rect l="l" t="t" r="r" b="b"/>
            <a:pathLst>
              <a:path w="464695" h="629587">
                <a:moveTo>
                  <a:pt x="464695" y="0"/>
                </a:moveTo>
                <a:cubicBezTo>
                  <a:pt x="348521" y="132413"/>
                  <a:pt x="232347" y="264826"/>
                  <a:pt x="209862" y="314793"/>
                </a:cubicBezTo>
                <a:cubicBezTo>
                  <a:pt x="187377" y="364760"/>
                  <a:pt x="364761" y="247337"/>
                  <a:pt x="329784" y="299803"/>
                </a:cubicBezTo>
                <a:cubicBezTo>
                  <a:pt x="294807" y="352269"/>
                  <a:pt x="147403" y="490928"/>
                  <a:pt x="0" y="629587"/>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9525000" y="1828800"/>
            <a:ext cx="1524000" cy="707886"/>
          </a:xfrm>
          <a:prstGeom prst="rect">
            <a:avLst/>
          </a:prstGeom>
          <a:noFill/>
        </p:spPr>
        <p:txBody>
          <a:bodyPr wrap="square" rtlCol="0">
            <a:spAutoFit/>
          </a:bodyPr>
          <a:lstStyle/>
          <a:p>
            <a:r>
              <a:rPr lang="en-US" sz="2000" dirty="0"/>
              <a:t>First Minimum</a:t>
            </a:r>
          </a:p>
        </p:txBody>
      </p:sp>
      <p:sp>
        <p:nvSpPr>
          <p:cNvPr id="22" name="TextBox 21"/>
          <p:cNvSpPr txBox="1"/>
          <p:nvPr/>
        </p:nvSpPr>
        <p:spPr>
          <a:xfrm>
            <a:off x="6096000" y="4191000"/>
            <a:ext cx="1524000" cy="707886"/>
          </a:xfrm>
          <a:prstGeom prst="rect">
            <a:avLst/>
          </a:prstGeom>
          <a:noFill/>
        </p:spPr>
        <p:txBody>
          <a:bodyPr wrap="square" rtlCol="0">
            <a:spAutoFit/>
          </a:bodyPr>
          <a:lstStyle/>
          <a:p>
            <a:r>
              <a:rPr lang="en-US" sz="2000" dirty="0"/>
              <a:t>Central Maximum</a:t>
            </a:r>
          </a:p>
        </p:txBody>
      </p:sp>
      <p:sp>
        <p:nvSpPr>
          <p:cNvPr id="24" name="Freeform 23"/>
          <p:cNvSpPr/>
          <p:nvPr/>
        </p:nvSpPr>
        <p:spPr>
          <a:xfrm>
            <a:off x="6725587" y="3672590"/>
            <a:ext cx="704538" cy="554636"/>
          </a:xfrm>
          <a:custGeom>
            <a:avLst/>
            <a:gdLst>
              <a:gd name="connsiteX0" fmla="*/ 0 w 704538"/>
              <a:gd name="connsiteY0" fmla="*/ 554636 h 554636"/>
              <a:gd name="connsiteX1" fmla="*/ 359764 w 704538"/>
              <a:gd name="connsiteY1" fmla="*/ 299803 h 554636"/>
              <a:gd name="connsiteX2" fmla="*/ 704538 w 704538"/>
              <a:gd name="connsiteY2" fmla="*/ 0 h 554636"/>
            </a:gdLst>
            <a:ahLst/>
            <a:cxnLst>
              <a:cxn ang="0">
                <a:pos x="connsiteX0" y="connsiteY0"/>
              </a:cxn>
              <a:cxn ang="0">
                <a:pos x="connsiteX1" y="connsiteY1"/>
              </a:cxn>
              <a:cxn ang="0">
                <a:pos x="connsiteX2" y="connsiteY2"/>
              </a:cxn>
            </a:cxnLst>
            <a:rect l="l" t="t" r="r" b="b"/>
            <a:pathLst>
              <a:path w="704538" h="554636">
                <a:moveTo>
                  <a:pt x="0" y="554636"/>
                </a:moveTo>
                <a:cubicBezTo>
                  <a:pt x="121170" y="473439"/>
                  <a:pt x="242341" y="392242"/>
                  <a:pt x="359764" y="299803"/>
                </a:cubicBezTo>
                <a:cubicBezTo>
                  <a:pt x="477187" y="207364"/>
                  <a:pt x="704538" y="0"/>
                  <a:pt x="704538" y="0"/>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229600" y="5029200"/>
            <a:ext cx="1524000" cy="707886"/>
          </a:xfrm>
          <a:prstGeom prst="rect">
            <a:avLst/>
          </a:prstGeom>
          <a:noFill/>
        </p:spPr>
        <p:txBody>
          <a:bodyPr wrap="square" rtlCol="0">
            <a:spAutoFit/>
          </a:bodyPr>
          <a:lstStyle/>
          <a:p>
            <a:r>
              <a:rPr lang="en-US" sz="2000" dirty="0"/>
              <a:t>Intensity Pattern</a:t>
            </a:r>
          </a:p>
        </p:txBody>
      </p:sp>
      <p:sp>
        <p:nvSpPr>
          <p:cNvPr id="26" name="TextBox 25"/>
          <p:cNvSpPr txBox="1"/>
          <p:nvPr/>
        </p:nvSpPr>
        <p:spPr>
          <a:xfrm>
            <a:off x="9144000" y="3200401"/>
            <a:ext cx="404278" cy="461665"/>
          </a:xfrm>
          <a:prstGeom prst="rect">
            <a:avLst/>
          </a:prstGeom>
          <a:noFill/>
        </p:spPr>
        <p:txBody>
          <a:bodyPr wrap="none" rtlCol="0">
            <a:spAutoFit/>
          </a:bodyPr>
          <a:lstStyle/>
          <a:p>
            <a:r>
              <a:rPr lang="en-US" sz="2400" dirty="0"/>
              <a:t>w</a:t>
            </a:r>
          </a:p>
        </p:txBody>
      </p:sp>
      <p:cxnSp>
        <p:nvCxnSpPr>
          <p:cNvPr id="27" name="Straight Arrow Connector 26"/>
          <p:cNvCxnSpPr/>
          <p:nvPr/>
        </p:nvCxnSpPr>
        <p:spPr>
          <a:xfrm flipV="1">
            <a:off x="9144000" y="2819400"/>
            <a:ext cx="0" cy="12192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14600" y="5791200"/>
            <a:ext cx="632460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10200" y="5496580"/>
            <a:ext cx="335348" cy="523220"/>
          </a:xfrm>
          <a:prstGeom prst="rect">
            <a:avLst/>
          </a:prstGeom>
          <a:solidFill>
            <a:schemeClr val="bg1"/>
          </a:solidFill>
        </p:spPr>
        <p:txBody>
          <a:bodyPr wrap="none" rtlCol="0">
            <a:spAutoFit/>
          </a:bodyPr>
          <a:lstStyle/>
          <a:p>
            <a:r>
              <a:rPr lang="en-US" sz="2800" dirty="0"/>
              <a:t>L</a:t>
            </a:r>
          </a:p>
        </p:txBody>
      </p:sp>
    </p:spTree>
    <p:extLst>
      <p:ext uri="{BB962C8B-B14F-4D97-AF65-F5344CB8AC3E}">
        <p14:creationId xmlns:p14="http://schemas.microsoft.com/office/powerpoint/2010/main" val="2113687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1566912" y="304801"/>
            <a:ext cx="9024889" cy="6185067"/>
          </a:xfrm>
          <a:prstGeom prst="rect">
            <a:avLst/>
          </a:prstGeom>
          <a:noFill/>
          <a:ln w="9525">
            <a:noFill/>
            <a:miter lim="800000"/>
            <a:headEnd/>
            <a:tailEnd/>
          </a:ln>
          <a:effectLst/>
        </p:spPr>
      </p:pic>
    </p:spTree>
    <p:extLst>
      <p:ext uri="{BB962C8B-B14F-4D97-AF65-F5344CB8AC3E}">
        <p14:creationId xmlns:p14="http://schemas.microsoft.com/office/powerpoint/2010/main" val="3186207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1981201" y="693270"/>
            <a:ext cx="7467599" cy="4971566"/>
          </a:xfrm>
          <a:prstGeom prst="rect">
            <a:avLst/>
          </a:prstGeom>
          <a:noFill/>
          <a:ln w="9525">
            <a:noFill/>
            <a:miter lim="800000"/>
            <a:headEnd/>
            <a:tailEnd/>
          </a:ln>
          <a:effectLst/>
        </p:spPr>
      </p:pic>
    </p:spTree>
    <p:extLst>
      <p:ext uri="{BB962C8B-B14F-4D97-AF65-F5344CB8AC3E}">
        <p14:creationId xmlns:p14="http://schemas.microsoft.com/office/powerpoint/2010/main" val="1674334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3124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2590801" y="20448"/>
            <a:ext cx="7010399" cy="6823455"/>
          </a:xfrm>
          <a:prstGeom prst="rect">
            <a:avLst/>
          </a:prstGeom>
          <a:noFill/>
          <a:ln w="9525">
            <a:noFill/>
            <a:miter lim="800000"/>
            <a:headEnd/>
            <a:tailEnd/>
          </a:ln>
          <a:effectLst/>
        </p:spPr>
      </p:pic>
    </p:spTree>
    <p:extLst>
      <p:ext uri="{BB962C8B-B14F-4D97-AF65-F5344CB8AC3E}">
        <p14:creationId xmlns:p14="http://schemas.microsoft.com/office/powerpoint/2010/main" val="247075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2892</Words>
  <Application>Microsoft Office PowerPoint</Application>
  <PresentationFormat>Widescreen</PresentationFormat>
  <Paragraphs>445</Paragraphs>
  <Slides>90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90</vt:i4>
      </vt:variant>
    </vt:vector>
  </HeadingPairs>
  <TitlesOfParts>
    <vt:vector size="100" baseType="lpstr">
      <vt:lpstr>Arial</vt:lpstr>
      <vt:lpstr>Calibri</vt:lpstr>
      <vt:lpstr>Calibri Light</vt:lpstr>
      <vt:lpstr>Symbol</vt:lpstr>
      <vt:lpstr>Tahoma</vt:lpstr>
      <vt:lpstr>Times New Roman</vt:lpstr>
      <vt:lpstr>UniversalMath1 BT</vt:lpstr>
      <vt:lpstr>Office Theme</vt:lpstr>
      <vt:lpstr>Clip</vt:lpstr>
      <vt:lpstr>Equation</vt:lpstr>
      <vt:lpstr>Lecture 12</vt:lpstr>
      <vt:lpstr>Question 223.10.1</vt:lpstr>
      <vt:lpstr>Question 223.10.2</vt:lpstr>
      <vt:lpstr>Question 223.10.3</vt:lpstr>
      <vt:lpstr>Question 223.10.4</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Measurement of the Speed of Light</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END</vt:lpstr>
      <vt:lpstr>Question</vt:lpstr>
      <vt:lpstr>PowerPoint Presentation</vt:lpstr>
      <vt:lpstr>PowerPoint Presentation</vt:lpstr>
      <vt:lpstr>PowerPoint Presentation</vt:lpstr>
      <vt:lpstr>PowerPoint Presentation</vt:lpstr>
      <vt:lpstr>Diffraction Grating Spectrometer</vt:lpstr>
      <vt:lpstr>Details</vt:lpstr>
      <vt:lpstr>Diffraction Grating, Intensity, cont.</vt:lpstr>
      <vt:lpstr>Grating Light Valve</vt:lpstr>
      <vt:lpstr>Resolving Power of a Diffraction Grating</vt:lpstr>
      <vt:lpstr>PowerPoint Presentation</vt:lpstr>
      <vt:lpstr>Resolving Power of a Diffraction Grating, cont</vt:lpstr>
      <vt:lpstr>AIRS</vt:lpstr>
      <vt:lpstr>Question 223.11.0.1</vt:lpstr>
      <vt:lpstr>Question 223.11.1</vt:lpstr>
      <vt:lpstr>Question 223.12.1</vt:lpstr>
      <vt:lpstr>PowerPoint Presentation</vt:lpstr>
      <vt:lpstr>Single-Slit Diffraction</vt:lpstr>
      <vt:lpstr>Diffraction Pattern, Single Slit</vt:lpstr>
      <vt:lpstr>Fraunhofer Diffraction Pattern</vt:lpstr>
      <vt:lpstr>Diffraction vs. Diffraction Pattern</vt:lpstr>
      <vt:lpstr>Single-Slit Diffraction</vt:lpstr>
      <vt:lpstr>Single-Slit Diffraction</vt:lpstr>
      <vt:lpstr>Single-Slit Diffraction, 2</vt:lpstr>
      <vt:lpstr>Single-Slit Diffraction, Analysis</vt:lpstr>
      <vt:lpstr>Diffraction from Narrow Slits</vt:lpstr>
      <vt:lpstr>Single-Slit Diffraction, Intensity</vt:lpstr>
      <vt:lpstr>Intensity</vt:lpstr>
      <vt:lpstr>sinc(x)</vt:lpstr>
      <vt:lpstr>(sinc(x))2</vt:lpstr>
      <vt:lpstr>PowerPoint Presentation</vt:lpstr>
      <vt:lpstr>Intensity of Two-Slit Diffraction Patterns</vt:lpstr>
      <vt:lpstr>Intensity Equation</vt:lpstr>
      <vt:lpstr>Missing Maxima</vt:lpstr>
      <vt:lpstr>PowerPoint Presentation</vt:lpstr>
      <vt:lpstr>PowerPoint Presentation</vt:lpstr>
      <vt:lpstr>PowerPoint Presentation</vt:lpstr>
      <vt:lpstr>PowerPoint Presentation</vt:lpstr>
      <vt:lpstr>PowerPoint Presentation</vt:lpstr>
      <vt:lpstr>PowerPoint Presentation</vt:lpstr>
    </vt:vector>
  </TitlesOfParts>
  <Company>Brigham Young University -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Lines, Todd</dc:creator>
  <cp:lastModifiedBy>Lines, Todd</cp:lastModifiedBy>
  <cp:revision>7</cp:revision>
  <dcterms:created xsi:type="dcterms:W3CDTF">2017-01-30T16:47:41Z</dcterms:created>
  <dcterms:modified xsi:type="dcterms:W3CDTF">2025-05-09T19:25:07Z</dcterms:modified>
</cp:coreProperties>
</file>